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gif" ContentType="image/gif"/>
  <Default Extension="mp3" ContentType="audio/mpeg"/>
  <Default Extension="svg" ContentType="image/svg+xml"/>
  <Default Extension="fntdata" ContentType="application/x-fontdata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ppt/slideMasters/slideMaster1.xml" ContentType="application/vnd.openxmlformats-officedocument.presentationml.slide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heme/theme2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ppt/revisionInfo.xml" ContentType="application/vnd.ms-powerpoint.revisioninfo+xml"/>
  <Override PartName="/ppt/slides/slide1.xml" ContentType="application/vnd.openxmlformats-officedocument.presentationml.slide+xml"/>
  <Override PartName="/ppt/notesSlides/notesSlide1.xml" ContentType="application/vnd.openxmlformats-officedocument.presentationml.notesSlide+xml"/>
  <Override PartName="/ppt/slides/slide2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3.xml" ContentType="application/vnd.openxmlformats-officedocument.presentationml.slide+xml"/>
  <Override PartName="/ppt/notesSlides/notesSlide3.xml" ContentType="application/vnd.openxmlformats-officedocument.presentationml.notesSlide+xml"/>
  <Override PartName="/ppt/slides/slide4.xml" ContentType="application/vnd.openxmlformats-officedocument.presentationml.slide+xml"/>
  <Override PartName="/ppt/notesSlides/notesSlide4.xml" ContentType="application/vnd.openxmlformats-officedocument.presentationml.notesSlide+xml"/>
  <Override PartName="/ppt/slides/slide5.xml" ContentType="application/vnd.openxmlformats-officedocument.presentationml.slide+xml"/>
  <Override PartName="/ppt/notesSlides/notesSlide5.xml" ContentType="application/vnd.openxmlformats-officedocument.presentationml.notesSlide+xml"/>
  <Override PartName="/ppt/slides/slide6.xml" ContentType="application/vnd.openxmlformats-officedocument.presentationml.slide+xml"/>
  <Override PartName="/ppt/notesSlides/notesSlide6.xml" ContentType="application/vnd.openxmlformats-officedocument.presentationml.notesSlide+xml"/>
  <Override PartName="/ppt/slides/slide7.xml" ContentType="application/vnd.openxmlformats-officedocument.presentationml.slide+xml"/>
  <Override PartName="/ppt/notesSlides/notesSlide7.xml" ContentType="application/vnd.openxmlformats-officedocument.presentationml.notesSlide+xml"/>
  <Override PartName="/ppt/slides/slide8.xml" ContentType="application/vnd.openxmlformats-officedocument.presentationml.slide+xml"/>
  <Override PartName="/ppt/notesSlides/notesSlide8.xml" ContentType="application/vnd.openxmlformats-officedocument.presentationml.notesSlide+xml"/>
  <Override PartName="/ppt/slides/slide9.xml" ContentType="application/vnd.openxmlformats-officedocument.presentationml.slide+xml"/>
  <Override PartName="/ppt/notesSlides/notesSlide9.xml" ContentType="application/vnd.openxmlformats-officedocument.presentationml.notesSlide+xml"/>
  <Override PartName="/ppt/slides/slide10.xml" ContentType="application/vnd.openxmlformats-officedocument.presentationml.slide+xml"/>
  <Override PartName="/ppt/presentation.xml" ContentType="application/vnd.openxmlformats-officedocument.presentationml.presentation.main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>
  <p:sldMasterIdLst>
    <p:sldMasterId id="2147483648" r:id="rId1"/>
  </p:sldMasterIdLst>
  <p:notesMasterIdLst>
    <p:notesMasterId r:id="rId2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</p:sldIdLst>
  <p:sldSz cx="13011150" cy="7315200"/>
  <p:notesSz cx="6858000" cy="9144000"/>
  <p:embeddedFontLst>
    <p:embeddedFont>
      <p:font typeface="Raleway"/>
      <p:regular r:id="rId18"/>
    </p:embeddedFont>
    <p:embeddedFont>
      <p:font typeface="Montserrat"/>
      <p:regular r:id="rId19"/>
      <p:bold r:id="rId20"/>
      <p:italic r:id="rId21"/>
      <p:boldItalic r:id="rId22"/>
    </p:embeddedFont>
    <p:embeddedFont>
      <p:font typeface="Caviar Dreams"/>
      <p:regular r:id="rId23"/>
    </p:embeddedFont>
    <p:embeddedFont>
      <p:font typeface="Economica"/>
      <p:regular r:id="rId24"/>
    </p:embeddedFont>
    <p:embeddedFont>
      <p:font typeface="Libre-Baskerville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B58C49C-978A-4A51-AB67-CA8B55E0B363}" v="20" dt="2022-06-06T01:01:51+00:00"/>
  </p1510:revLst>
</p1510:revInfo>
</file>

<file path=ppt/tableStyles.xml><?xml version="1.0" encoding="utf-8"?>
<a:tblStyleLst xmlns:a="http://schemas.openxmlformats.org/drawingml/2006/main" def="{ECEABFD6-DEF5-4B08-A064-399E52D03A91}">
  <a:tblStyle styleId="{ECEABFD6-DEF5-4B08-A064-399E52D03A91}" styleName="Visme - Default">
    <a:wholeTbl>
      <a:tcTxStyle>
        <a:fontRef idx="minor">
          <a:prstClr val="black"/>
        </a:fontRef>
        <a:prstClr val="black"/>
      </a:tcTxStyle>
      <a:tcStyle>
        <a:tcBdr>
          <a:left>
            <a:ln w="12700" cmpd="sng">
              <a:solidFill>
                <a:srgbClr val="DAE4EA"/>
              </a:solidFill>
            </a:ln>
          </a:left>
          <a:right>
            <a:ln w="12700" cmpd="sng">
              <a:solidFill>
                <a:srgbClr val="DAE4EA"/>
              </a:solidFill>
            </a:ln>
          </a:right>
          <a:top>
            <a:ln w="12700" cmpd="sng">
              <a:solidFill>
                <a:srgbClr val="DAE4EA"/>
              </a:solidFill>
            </a:ln>
          </a:top>
          <a:bottom>
            <a:ln w="12700" cmpd="sng">
              <a:solidFill>
                <a:srgbClr val="DAE4EA"/>
              </a:solidFill>
            </a:ln>
          </a:bottom>
          <a:insideH>
            <a:ln w="12700" cmpd="sng">
              <a:solidFill>
                <a:srgbClr val="DAE4EA"/>
              </a:solidFill>
            </a:ln>
          </a:insideH>
          <a:insideV>
            <a:ln w="12700" cmpd="sng">
              <a:solidFill>
                <a:srgbClr val="DAE4EA"/>
              </a:solidFill>
            </a:ln>
          </a:insideV>
        </a:tcBdr>
        <a:fill>
          <a:solidFill>
            <a:srgbClr val="FFFFFF"/>
          </a:solidFill>
        </a:fill>
      </a:tcStyle>
    </a:wholeTbl>
    <a:band1H>
      <a:tcStyle>
        <a:tcBdr/>
      </a:tcStyle>
    </a:band1H>
    <a:band2H>
      <a:tcStyle>
        <a:tcBdr/>
        <a:fill>
          <a:solidFill>
            <a:srgbClr val="EAF3F3"/>
          </a:solidFill>
        </a:fill>
      </a:tcStyle>
    </a:band2H>
    <a:firstRow>
      <a:tcTxStyle>
        <a:fontRef idx="minor">
          <a:srgbClr val="FFFFFF"/>
        </a:fontRef>
        <a:srgbClr val="FFFFFF"/>
      </a:tcTxStyle>
      <a:tcStyle>
        <a:tcBdr>
          <a:left>
            <a:ln w="12700" cmpd="sng">
              <a:solidFill>
                <a:srgbClr val="DAE4EA"/>
              </a:solidFill>
            </a:ln>
          </a:left>
          <a:right>
            <a:ln w="12700" cmpd="sng">
              <a:solidFill>
                <a:srgbClr val="DAE4EA"/>
              </a:solidFill>
            </a:ln>
          </a:right>
          <a:top>
            <a:ln w="12700" cmpd="sng">
              <a:solidFill>
                <a:srgbClr val="DAE4EA"/>
              </a:solidFill>
            </a:ln>
          </a:top>
          <a:bottom>
            <a:ln w="12700" cmpd="sng">
              <a:solidFill>
                <a:srgbClr val="DAE4EA"/>
              </a:solidFill>
            </a:ln>
          </a:bottom>
          <a:insideH>
            <a:ln w="12700" cmpd="sng">
              <a:solidFill>
                <a:srgbClr val="DAE4EA"/>
              </a:solidFill>
            </a:ln>
          </a:insideH>
          <a:insideV>
            <a:ln w="12700" cmpd="sng">
              <a:solidFill>
                <a:srgbClr val="DAE4EA"/>
              </a:solidFill>
            </a:ln>
          </a:insideV>
        </a:tcBdr>
        <a:fill>
          <a:solidFill>
            <a:srgbClr val="4682B4"/>
          </a:solidFill>
        </a:fill>
      </a:tcStyle>
    </a:firstRow>
  </a:tblStyle>
  <a:tblStyle styleId="{250974F7-19B4-4E8B-8F88-A368280DB3C5}" styleName="Visme - Dark">
    <a:wholeTbl>
      <a:tcTxStyle>
        <a:fontRef idx="minor">
          <a:prstClr val="white"/>
        </a:fontRef>
        <a:prstClr val="white"/>
      </a:tcTxStyle>
      <a:tcStyle>
        <a:tcBdr>
          <a:left>
            <a:ln w="12700" cmpd="sng">
              <a:solidFill>
                <a:srgbClr val="DAE4EA"/>
              </a:solidFill>
            </a:ln>
          </a:left>
          <a:right>
            <a:ln w="12700" cmpd="sng">
              <a:solidFill>
                <a:srgbClr val="34495E"/>
              </a:solidFill>
            </a:ln>
          </a:right>
          <a:top>
            <a:ln w="12700" cmpd="sng">
              <a:solidFill>
                <a:srgbClr val="DAE4EA"/>
              </a:solidFill>
            </a:ln>
          </a:top>
          <a:bottom>
            <a:ln w="12700" cmpd="sng">
              <a:solidFill>
                <a:srgbClr val="34495E"/>
              </a:solidFill>
            </a:ln>
          </a:bottom>
          <a:insideH>
            <a:ln w="12700" cmpd="sng">
              <a:solidFill>
                <a:srgbClr val="34495E"/>
              </a:solidFill>
            </a:ln>
          </a:insideH>
          <a:insideV>
            <a:ln w="12700" cmpd="sng">
              <a:solidFill>
                <a:srgbClr val="34495E"/>
              </a:solidFill>
            </a:ln>
          </a:insideV>
        </a:tcBdr>
        <a:fill>
          <a:solidFill>
            <a:srgbClr val="34495E"/>
          </a:solidFill>
        </a:fill>
      </a:tcStyle>
    </a:wholeTbl>
    <a:firstRow>
      <a:tcTxStyle>
        <a:fontRef idx="minor">
          <a:srgbClr val="DDDD55"/>
        </a:fontRef>
        <a:srgbClr val="DDDD55"/>
      </a:tcTxStyle>
    </a:firstRow>
  </a:tblStyle>
  <a:tblStyle styleId="{D6B0A444-BE85-4B0B-AF8B-2701F9732221}" styleName="Visme - Light">
    <a:wholeTbl>
      <a:tcTxStyle>
        <a:fontRef idx="minor">
          <a:srgbClr val="818181"/>
        </a:fontRef>
        <a:srgbClr val="818181"/>
      </a:tcTxStyle>
      <a:tcStyle>
        <a:tcBdr>
          <a:left>
            <a:ln w="12700" cmpd="sng">
              <a:solidFill>
                <a:srgbClr val="DAE4EA"/>
              </a:solidFill>
            </a:ln>
          </a:left>
          <a:right>
            <a:ln w="12700" cmpd="sng">
              <a:solidFill>
                <a:srgbClr val="DAE4EA"/>
              </a:solidFill>
            </a:ln>
          </a:right>
          <a:top>
            <a:ln w="12700" cmpd="sng">
              <a:solidFill>
                <a:srgbClr val="DAE4EA"/>
              </a:solidFill>
            </a:ln>
          </a:top>
          <a:bottom>
            <a:ln w="12700" cmpd="sng">
              <a:solidFill>
                <a:srgbClr val="DAE4EA"/>
              </a:solidFill>
            </a:ln>
          </a:bottom>
          <a:insideH>
            <a:ln w="12700" cmpd="sng">
              <a:solidFill>
                <a:srgbClr val="DAE4EA"/>
              </a:solidFill>
            </a:ln>
          </a:insideH>
          <a:insideV>
            <a:ln w="12700" cmpd="sng">
              <a:solidFill>
                <a:srgbClr val="DAE4EA"/>
              </a:solidFill>
            </a:ln>
          </a:insideV>
        </a:tcBdr>
        <a:fill>
          <a:solidFill>
            <a:srgbClr val="DAE4EA"/>
          </a:solidFill>
        </a:fill>
      </a:tcStyle>
    </a:wholeTbl>
    <a:firstRow>
      <a:tcTxStyle b="on">
        <a:fontRef idx="minor">
          <a:srgbClr val="818181"/>
        </a:fontRef>
        <a:srgbClr val="818181"/>
      </a:tcTxStyle>
    </a:firstRow>
  </a:tblStyle>
  <a:tblStyle styleId="{D801C701-60A8-4CDB-9F91-86469C498BE4}" styleName="Visme - Dark with blue">
    <a:wholeTbl>
      <a:tcTxStyle>
        <a:fontRef idx="minor">
          <a:prstClr val="white"/>
        </a:fontRef>
        <a:prstClr val="white"/>
      </a:tcTxStyle>
      <a:tcStyle>
        <a:tcBdr>
          <a:left>
            <a:ln w="12700" cmpd="sng">
              <a:solidFill>
                <a:srgbClr val="DAE4EA"/>
              </a:solidFill>
            </a:ln>
          </a:left>
          <a:right>
            <a:ln w="12700" cmpd="sng">
              <a:solidFill>
                <a:srgbClr val="DAE4EA"/>
              </a:solidFill>
            </a:ln>
          </a:right>
          <a:top>
            <a:ln w="12700" cmpd="sng">
              <a:solidFill>
                <a:srgbClr val="DAE4EA"/>
              </a:solidFill>
            </a:ln>
          </a:top>
          <a:bottom>
            <a:ln w="12700" cmpd="sng">
              <a:solidFill>
                <a:srgbClr val="DAE4EA"/>
              </a:solidFill>
            </a:ln>
          </a:bottom>
          <a:insideH>
            <a:ln w="12700" cmpd="sng">
              <a:solidFill>
                <a:srgbClr val="DAE4EA"/>
              </a:solidFill>
            </a:ln>
          </a:insideH>
          <a:insideV>
            <a:ln w="12700" cmpd="sng">
              <a:solidFill>
                <a:srgbClr val="DAE4EA"/>
              </a:solidFill>
            </a:ln>
          </a:insideV>
        </a:tcBdr>
        <a:fill>
          <a:solidFill>
            <a:srgbClr val="717274"/>
          </a:solidFill>
        </a:fill>
      </a:tcStyle>
    </a:wholeTbl>
    <a:firstRow>
      <a:tcTxStyle b="on">
        <a:fontRef idx="minor">
          <a:srgbClr val="FFFFFF"/>
        </a:fontRef>
        <a:srgbClr val="FFFFFF"/>
      </a:tcTxStyle>
      <a:tcStyle>
        <a:fill>
          <a:solidFill>
            <a:srgbClr val="40A0F7"/>
          </a:solidFill>
        </a:fill>
      </a:tcStyle>
    </a:firstRow>
  </a:tblStyle>
  <a:tblStyle styleId="{CB79AEA9-4FA3-4525-A49E-7F1D2E6B107D}" styleName="Visme - Blue with Navy">
    <a:wholeTbl>
      <a:tcTxStyle>
        <a:fontRef idx="minor">
          <a:prstClr val="white"/>
        </a:fontRef>
        <a:prstClr val="white"/>
      </a:tcTxStyle>
      <a:tcStyle>
        <a:tcBdr>
          <a:left>
            <a:ln w="12700" cmpd="sng">
              <a:solidFill>
                <a:srgbClr val="DAE4EA"/>
              </a:solidFill>
            </a:ln>
          </a:left>
          <a:right>
            <a:ln w="12700" cmpd="sng">
              <a:solidFill>
                <a:srgbClr val="DAE4EA"/>
              </a:solidFill>
            </a:ln>
          </a:right>
          <a:top>
            <a:ln w="12700" cmpd="sng">
              <a:solidFill>
                <a:srgbClr val="DAE4EA"/>
              </a:solidFill>
            </a:ln>
          </a:top>
          <a:bottom>
            <a:ln w="12700" cmpd="sng">
              <a:solidFill>
                <a:srgbClr val="DAE4EA"/>
              </a:solidFill>
            </a:ln>
          </a:bottom>
          <a:insideH>
            <a:ln w="12700" cmpd="sng">
              <a:solidFill>
                <a:srgbClr val="DAE4EA"/>
              </a:solidFill>
            </a:ln>
          </a:insideH>
          <a:insideV>
            <a:ln w="12700" cmpd="sng">
              <a:solidFill>
                <a:srgbClr val="DAE4EA"/>
              </a:solidFill>
            </a:ln>
          </a:insideV>
        </a:tcBdr>
        <a:fill>
          <a:solidFill>
            <a:srgbClr val="3498DB"/>
          </a:solidFill>
        </a:fill>
      </a:tcStyle>
    </a:wholeTbl>
    <a:firstRow>
      <a:tcStyle>
        <a:fill>
          <a:solidFill>
            <a:srgbClr val="343F4E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notesMaster" Target="notesMasters/notesMaster1.xml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microsoft.com/office/2015/10/relationships/revisionInfo" Target="revisionInfo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font" Target="fonts/font1.fntdata"/><Relationship Id="rId19" Type="http://schemas.openxmlformats.org/officeDocument/2006/relationships/font" Target="fonts/font2.fntdata"/><Relationship Id="rId20" Type="http://schemas.openxmlformats.org/officeDocument/2006/relationships/font" Target="fonts/font3.fntdata"/><Relationship Id="rId21" Type="http://schemas.openxmlformats.org/officeDocument/2006/relationships/font" Target="fonts/font4.fntdata"/><Relationship Id="rId22" Type="http://schemas.openxmlformats.org/officeDocument/2006/relationships/font" Target="fonts/font5.fntdata"/><Relationship Id="rId23" Type="http://schemas.openxmlformats.org/officeDocument/2006/relationships/font" Target="fonts/font6.fntdata"/><Relationship Id="rId24" Type="http://schemas.openxmlformats.org/officeDocument/2006/relationships/font" Target="fonts/font7.fntdata"/><Relationship Id="rId25" Type="http://schemas.openxmlformats.org/officeDocument/2006/relationships/font" Target="fonts/font8.fntdata"/></Relationships>
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0A429A-90FE-4F33-893D-5F2AADB556A3}" type="datetimeFigureOut">
              <a:rPr lang="en-US"/>
              <a:t>3/20/2020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38AFD9-D5DB-4A47-A4BE-251B4DF1413A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8719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
</file>

<file path=ppt/notesSlides/_rels/notesSlide2.xml.rels><?xml version="1.0" encoding="UTF-8" standalone="yes"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
</file>

<file path=ppt/notesSlides/_rels/notesSlide3.xml.rels><?xml version="1.0" encoding="UTF-8" standalone="yes"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
</file>

<file path=ppt/notesSlides/_rels/notesSlide4.xml.rels><?xml version="1.0" encoding="UTF-8" standalone="yes"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
</file>

<file path=ppt/notesSlides/_rels/notesSlide5.xml.rels><?xml version="1.0" encoding="UTF-8" standalone="yes"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
</file>

<file path=ppt/notesSlides/_rels/notesSlide6.xml.rels><?xml version="1.0" encoding="UTF-8" standalone="yes"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
</file>

<file path=ppt/notesSlides/_rels/notesSlide7.xml.rels><?xml version="1.0" encoding="UTF-8" standalone="yes"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
</file>

<file path=ppt/notesSlides/_rels/notesSlide8.xml.rels><?xml version="1.0" encoding="UTF-8" standalone="yes"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
</file>

<file path=ppt/notesSlides/_rels/notesSlide9.xml.rels><?xml version="1.0" encoding="UTF-8" standalone="yes"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spcFirstLastPara="0" anchor="t" tIns="0" bIns="0" lIns="0" rIns="0"/>
          <a:lstStyle/>
          <a:p>
            <a:pPr algn="l" hangingPunct="0">
              <a:lnSpc>
                <a:spcPct val="100000"/>
              </a:lnSpc>
            </a:pPr>
            <a:r>
              <a:rPr b="1">
                <a:latin typeface="Arial"/>
                <a:ea typeface="+mn-ea"/>
                <a:cs typeface="Arial"/>
              </a:rPr>
              <a:t>notes_title</a:t>
            </a:r>
          </a:p>
          <a:p>
            <a:pPr algn="l" hangingPunct="0">
              <a:lnSpc>
                <a:spcPct val="100000"/>
              </a:lnSpc>
            </a:pPr>
            <a:r>
              <a:rPr>
                <a:latin typeface="Arial"/>
                <a:ea typeface="+mn-ea"/>
                <a:cs typeface="Arial"/>
              </a:rPr>
              <a:t>add_note_to_this_slide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38AFD9-D5DB-4A47-A4BE-251B4DF1413A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6087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spcFirstLastPara="0" anchor="t" tIns="0" bIns="0" lIns="0" rIns="0"/>
          <a:lstStyle/>
          <a:p>
            <a:pPr algn="l" hangingPunct="0">
              <a:lnSpc>
                <a:spcPct val="100000"/>
              </a:lnSpc>
            </a:pPr>
            <a:r>
              <a:rPr b="1">
                <a:latin typeface="Arial"/>
                <a:ea typeface="+mn-ea"/>
                <a:cs typeface="Arial"/>
              </a:rPr>
              <a:t>notes_title</a:t>
            </a:r>
          </a:p>
          <a:p>
            <a:pPr algn="l" hangingPunct="0">
              <a:lnSpc>
                <a:spcPct val="100000"/>
              </a:lnSpc>
            </a:pPr>
            <a:r>
              <a:rPr>
                <a:latin typeface="Arial"/>
                <a:ea typeface="+mn-ea"/>
                <a:cs typeface="Arial"/>
              </a:rPr>
              <a:t>add_note_to_this_slide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38AFD9-D5DB-4A47-A4BE-251B4DF1413A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6087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spcFirstLastPara="0" anchor="t" tIns="0" bIns="0" lIns="0" rIns="0"/>
          <a:lstStyle/>
          <a:p>
            <a:pPr algn="l" hangingPunct="0">
              <a:lnSpc>
                <a:spcPct val="100000"/>
              </a:lnSpc>
            </a:pPr>
            <a:r>
              <a:rPr b="1">
                <a:latin typeface="Arial"/>
                <a:ea typeface="+mn-ea"/>
                <a:cs typeface="Arial"/>
              </a:rPr>
              <a:t>notes_title</a:t>
            </a:r>
          </a:p>
          <a:p>
            <a:pPr algn="l" hangingPunct="0">
              <a:lnSpc>
                <a:spcPct val="100000"/>
              </a:lnSpc>
            </a:pPr>
            <a:r>
              <a:rPr>
                <a:latin typeface="Arial"/>
                <a:ea typeface="+mn-ea"/>
                <a:cs typeface="Arial"/>
              </a:rPr>
              <a:t>add_note_to_this_slide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38AFD9-D5DB-4A47-A4BE-251B4DF1413A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6087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spcFirstLastPara="0" anchor="t" tIns="0" bIns="0" lIns="0" rIns="0"/>
          <a:lstStyle/>
          <a:p>
            <a:pPr algn="l" hangingPunct="0">
              <a:lnSpc>
                <a:spcPct val="100000"/>
              </a:lnSpc>
            </a:pPr>
            <a:r>
              <a:rPr b="1">
                <a:latin typeface="Arial"/>
                <a:ea typeface="+mn-ea"/>
                <a:cs typeface="Arial"/>
              </a:rPr>
              <a:t>notes_title</a:t>
            </a:r>
          </a:p>
          <a:p>
            <a:pPr algn="l" hangingPunct="0">
              <a:lnSpc>
                <a:spcPct val="100000"/>
              </a:lnSpc>
            </a:pPr>
            <a:r>
              <a:rPr>
                <a:latin typeface="Arial"/>
                <a:ea typeface="+mn-ea"/>
                <a:cs typeface="Arial"/>
              </a:rPr>
              <a:t>add_note_to_this_slide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38AFD9-D5DB-4A47-A4BE-251B4DF1413A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6087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spcFirstLastPara="0" anchor="t" tIns="0" bIns="0" lIns="0" rIns="0"/>
          <a:lstStyle/>
          <a:p>
            <a:pPr algn="l" hangingPunct="0">
              <a:lnSpc>
                <a:spcPct val="100000"/>
              </a:lnSpc>
            </a:pPr>
            <a:r>
              <a:rPr b="1">
                <a:latin typeface="Arial"/>
                <a:ea typeface="+mn-ea"/>
                <a:cs typeface="Arial"/>
              </a:rPr>
              <a:t>notes_title</a:t>
            </a:r>
          </a:p>
          <a:p>
            <a:pPr algn="l" hangingPunct="0">
              <a:lnSpc>
                <a:spcPct val="100000"/>
              </a:lnSpc>
            </a:pPr>
            <a:r>
              <a:rPr>
                <a:latin typeface="Arial"/>
                <a:ea typeface="+mn-ea"/>
                <a:cs typeface="Arial"/>
              </a:rPr>
              <a:t>add_note_to_this_slide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38AFD9-D5DB-4A47-A4BE-251B4DF1413A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6087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spcFirstLastPara="0" anchor="t" tIns="0" bIns="0" lIns="0" rIns="0"/>
          <a:lstStyle/>
          <a:p>
            <a:pPr algn="l" hangingPunct="0">
              <a:lnSpc>
                <a:spcPct val="100000"/>
              </a:lnSpc>
            </a:pPr>
            <a:r>
              <a:rPr b="1">
                <a:latin typeface="Arial"/>
                <a:ea typeface="+mn-ea"/>
                <a:cs typeface="Arial"/>
              </a:rPr>
              <a:t>notes_title</a:t>
            </a:r>
          </a:p>
          <a:p>
            <a:pPr algn="l" hangingPunct="0">
              <a:lnSpc>
                <a:spcPct val="100000"/>
              </a:lnSpc>
            </a:pPr>
            <a:r>
              <a:rPr>
                <a:latin typeface="Arial"/>
                <a:ea typeface="+mn-ea"/>
                <a:cs typeface="Arial"/>
              </a:rPr>
              <a:t>add_note_to_this_slide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38AFD9-D5DB-4A47-A4BE-251B4DF1413A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6087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spcFirstLastPara="0" anchor="t" tIns="0" bIns="0" lIns="0" rIns="0"/>
          <a:lstStyle/>
          <a:p>
            <a:pPr algn="l" hangingPunct="0">
              <a:lnSpc>
                <a:spcPct val="100000"/>
              </a:lnSpc>
            </a:pPr>
            <a:r>
              <a:rPr b="1">
                <a:latin typeface="Arial"/>
                <a:ea typeface="+mn-ea"/>
                <a:cs typeface="Arial"/>
              </a:rPr>
              <a:t>notes_title</a:t>
            </a:r>
          </a:p>
          <a:p>
            <a:pPr algn="l" hangingPunct="0">
              <a:lnSpc>
                <a:spcPct val="100000"/>
              </a:lnSpc>
            </a:pPr>
            <a:r>
              <a:rPr>
                <a:latin typeface="Arial"/>
                <a:ea typeface="+mn-ea"/>
                <a:cs typeface="Arial"/>
              </a:rPr>
              <a:t>add_note_to_this_slide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38AFD9-D5DB-4A47-A4BE-251B4DF1413A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6087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spcFirstLastPara="0" anchor="t" tIns="0" bIns="0" lIns="0" rIns="0"/>
          <a:lstStyle/>
          <a:p>
            <a:pPr algn="l" hangingPunct="0">
              <a:lnSpc>
                <a:spcPct val="100000"/>
              </a:lnSpc>
            </a:pPr>
            <a:r>
              <a:rPr b="1">
                <a:latin typeface="Arial"/>
                <a:ea typeface="+mn-ea"/>
                <a:cs typeface="Arial"/>
              </a:rPr>
              <a:t>notes_title</a:t>
            </a:r>
          </a:p>
          <a:p>
            <a:pPr algn="l" hangingPunct="0">
              <a:lnSpc>
                <a:spcPct val="100000"/>
              </a:lnSpc>
            </a:pPr>
            <a:r>
              <a:rPr>
                <a:latin typeface="Arial"/>
                <a:ea typeface="+mn-ea"/>
                <a:cs typeface="Arial"/>
              </a:rPr>
              <a:t>add_note_to_this_slide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38AFD9-D5DB-4A47-A4BE-251B4DF1413A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6087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spcFirstLastPara="0" anchor="t" tIns="0" bIns="0" lIns="0" rIns="0"/>
          <a:lstStyle/>
          <a:p>
            <a:pPr algn="l" hangingPunct="0">
              <a:lnSpc>
                <a:spcPct val="100000"/>
              </a:lnSpc>
            </a:pPr>
            <a:r>
              <a:rPr b="1">
                <a:latin typeface="Arial"/>
                <a:ea typeface="+mn-ea"/>
                <a:cs typeface="Arial"/>
              </a:rPr>
              <a:t>notes_title</a:t>
            </a:r>
          </a:p>
          <a:p>
            <a:pPr algn="l" hangingPunct="0">
              <a:lnSpc>
                <a:spcPct val="100000"/>
              </a:lnSpc>
            </a:pPr>
            <a:r>
              <a:rPr>
                <a:latin typeface="Arial"/>
                <a:ea typeface="+mn-ea"/>
                <a:cs typeface="Arial"/>
              </a:rPr>
              <a:t>add_note_to_this_slide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38AFD9-D5DB-4A47-A4BE-251B4DF1413A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6087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/>
              <a:t>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/>
              <a:t>Subtitle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F0B57-8E6A-4005-9EDD-D258F6CC94AB}" type="datetimeFigureOut">
              <a:rPr smtClean="0"/>
              <a:t>11/18/2019</a:t>
            </a:fld>
            <a:endParaRPr/>
          </a:p>
        </p:txBody>
      </p:sp>
      <p:sp>
        <p:nvSpPr>
          <p:cNvPr id="5" name="Bottom colontitl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18C70-803E-428A-BAB3-289BE172EF8D}" type="slidenum">
              <a:rPr smtClean="0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53096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32436-246E-C341-8F9A-0B4F34C07184}" type="datetimeFigureOut">
              <a:rPr lang="en-US" smtClean="0"/>
              <a:pPr/>
              <a:t>10/28/2018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943E6-0357-1B40-8726-50F09ABBA83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7346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32436-246E-C341-8F9A-0B4F34C07184}" type="datetimeFigureOut">
              <a:rPr lang="en-US" smtClean="0"/>
              <a:pPr/>
              <a:t>10/28/2018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943E6-0357-1B40-8726-50F09ABBA83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2597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32436-246E-C341-8F9A-0B4F34C07184}" type="datetimeFigureOut">
              <a:rPr lang="en-US" smtClean="0"/>
              <a:pPr/>
              <a:t>10/28/2018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943E6-0357-1B40-8726-50F09ABBA83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2676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32436-246E-C341-8F9A-0B4F34C07184}" type="datetimeFigureOut">
              <a:rPr lang="en-US" smtClean="0"/>
              <a:pPr/>
              <a:t>10/28/2018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943E6-0357-1B40-8726-50F09ABBA83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392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32436-246E-C341-8F9A-0B4F34C07184}" type="datetimeFigureOut">
              <a:rPr lang="en-US" smtClean="0"/>
              <a:pPr/>
              <a:t>10/28/2018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943E6-0357-1B40-8726-50F09ABBA83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1159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32436-246E-C341-8F9A-0B4F34C07184}" type="datetimeFigureOut">
              <a:rPr lang="en-US" smtClean="0"/>
              <a:pPr/>
              <a:t>10/28/2018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943E6-0357-1B40-8726-50F09ABBA83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64496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32436-246E-C341-8F9A-0B4F34C07184}" type="datetimeFigureOut">
              <a:rPr lang="en-US" smtClean="0"/>
              <a:pPr/>
              <a:t>10/28/2018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943E6-0357-1B40-8726-50F09ABBA83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6927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32436-246E-C341-8F9A-0B4F34C07184}" type="datetimeFigureOut">
              <a:rPr lang="en-US" smtClean="0"/>
              <a:pPr/>
              <a:t>10/28/2018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943E6-0357-1B40-8726-50F09ABBA83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0046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32436-246E-C341-8F9A-0B4F34C07184}" type="datetimeFigureOut">
              <a:rPr lang="en-US" smtClean="0"/>
              <a:pPr/>
              <a:t>10/28/2018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943E6-0357-1B40-8726-50F09ABBA83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0931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32436-246E-C341-8F9A-0B4F34C07184}" type="datetimeFigureOut">
              <a:rPr lang="en-US" smtClean="0"/>
              <a:pPr/>
              <a:t>10/28/2018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943E6-0357-1B40-8726-50F09ABBA83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50235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2" Type="http://schemas.openxmlformats.org/officeDocument/2006/relationships/theme" Target="../theme/theme1.xml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532436-246E-C341-8F9A-0B4F34C07184}" type="datetimeFigureOut">
              <a:rPr lang="en-US" smtClean="0"/>
              <a:pPr/>
              <a:t>10/28/2018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6943E6-0357-1B40-8726-50F09ABBA83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9024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gif"/><Relationship Id="rId3" Type="http://schemas.openxmlformats.org/officeDocument/2006/relationships/image" Target="../media/image2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2.png"/><Relationship Id="rId4" Type="http://schemas.openxmlformats.org/officeDocument/2006/relationships/image" Target="../media/image103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9" Type="http://schemas.openxmlformats.org/officeDocument/2006/relationships/image" Target="../media/image9.png"/><Relationship Id="rId10" Type="http://schemas.openxmlformats.org/officeDocument/2006/relationships/image" Target="../media/image10.png"/><Relationship Id="rId11" Type="http://schemas.openxmlformats.org/officeDocument/2006/relationships/image" Target="../media/image11.png"/><Relationship Id="rId12" Type="http://schemas.openxmlformats.org/officeDocument/2006/relationships/image" Target="../media/image12.png"/><Relationship Id="rId13" Type="http://schemas.openxmlformats.org/officeDocument/2006/relationships/image" Target="../media/image13.png"/><Relationship Id="rId14" Type="http://schemas.openxmlformats.org/officeDocument/2006/relationships/image" Target="../media/image14.png"/><Relationship Id="rId15" Type="http://schemas.openxmlformats.org/officeDocument/2006/relationships/image" Target="../media/image15.png"/><Relationship Id="rId16" Type="http://schemas.openxmlformats.org/officeDocument/2006/relationships/image" Target="../media/image16.png"/><Relationship Id="rId17" Type="http://schemas.openxmlformats.org/officeDocument/2006/relationships/image" Target="../media/image17.png"/><Relationship Id="rId18" Type="http://schemas.openxmlformats.org/officeDocument/2006/relationships/image" Target="../media/image18.png"/><Relationship Id="rId19" Type="http://schemas.openxmlformats.org/officeDocument/2006/relationships/image" Target="../media/image19.png"/><Relationship Id="rId20" Type="http://schemas.openxmlformats.org/officeDocument/2006/relationships/image" Target="../media/image20.png"/><Relationship Id="rId21" Type="http://schemas.openxmlformats.org/officeDocument/2006/relationships/image" Target="../media/image21.png"/><Relationship Id="rId22" Type="http://schemas.openxmlformats.org/officeDocument/2006/relationships/image" Target="../media/image22.png"/><Relationship Id="rId23" Type="http://schemas.openxmlformats.org/officeDocument/2006/relationships/image" Target="../media/image23.png"/><Relationship Id="rId24" Type="http://schemas.openxmlformats.org/officeDocument/2006/relationships/image" Target="../media/image24.png"/><Relationship Id="rId25" Type="http://schemas.openxmlformats.org/officeDocument/2006/relationships/image" Target="../media/image25.png"/><Relationship Id="rId26" Type="http://schemas.openxmlformats.org/officeDocument/2006/relationships/image" Target="../media/image26.png"/><Relationship Id="rId27" Type="http://schemas.openxmlformats.org/officeDocument/2006/relationships/image" Target="../media/image27.png"/><Relationship Id="rId28" Type="http://schemas.openxmlformats.org/officeDocument/2006/relationships/image" Target="../media/image28.png"/><Relationship Id="rId29" Type="http://schemas.openxmlformats.org/officeDocument/2006/relationships/image" Target="../media/image29.png"/><Relationship Id="rId30" Type="http://schemas.openxmlformats.org/officeDocument/2006/relationships/image" Target="../media/image30.png"/><Relationship Id="rId31" Type="http://schemas.openxmlformats.org/officeDocument/2006/relationships/image" Target="../media/image31.png"/><Relationship Id="rId32" Type="http://schemas.openxmlformats.org/officeDocument/2006/relationships/image" Target="../media/image32.png"/><Relationship Id="rId33" Type="http://schemas.openxmlformats.org/officeDocument/2006/relationships/image" Target="../media/image33.png"/><Relationship Id="rId34" Type="http://schemas.openxmlformats.org/officeDocument/2006/relationships/image" Target="../media/image34.png"/><Relationship Id="rId35" Type="http://schemas.openxmlformats.org/officeDocument/2006/relationships/image" Target="../media/image35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6" Type="http://schemas.openxmlformats.org/officeDocument/2006/relationships/image" Target="../media/image39.png"/><Relationship Id="rId7" Type="http://schemas.openxmlformats.org/officeDocument/2006/relationships/image" Target="../media/image40.png"/><Relationship Id="rId8" Type="http://schemas.openxmlformats.org/officeDocument/2006/relationships/image" Target="../media/image41.png"/><Relationship Id="rId9" Type="http://schemas.openxmlformats.org/officeDocument/2006/relationships/image" Target="../media/image42.png"/><Relationship Id="rId10" Type="http://schemas.openxmlformats.org/officeDocument/2006/relationships/image" Target="../media/image43.png"/><Relationship Id="rId11" Type="http://schemas.openxmlformats.org/officeDocument/2006/relationships/image" Target="../media/image44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5" Type="http://schemas.openxmlformats.org/officeDocument/2006/relationships/image" Target="../media/image47.png"/><Relationship Id="rId6" Type="http://schemas.openxmlformats.org/officeDocument/2006/relationships/image" Target="../media/image48.png"/><Relationship Id="rId7" Type="http://schemas.openxmlformats.org/officeDocument/2006/relationships/image" Target="../media/image49.png"/><Relationship Id="rId8" Type="http://schemas.openxmlformats.org/officeDocument/2006/relationships/image" Target="../media/image50.png"/><Relationship Id="rId9" Type="http://schemas.openxmlformats.org/officeDocument/2006/relationships/image" Target="../media/image51.png"/><Relationship Id="rId10" Type="http://schemas.openxmlformats.org/officeDocument/2006/relationships/image" Target="../media/image52.png"/><Relationship Id="rId11" Type="http://schemas.openxmlformats.org/officeDocument/2006/relationships/image" Target="../media/image53.png"/><Relationship Id="rId12" Type="http://schemas.openxmlformats.org/officeDocument/2006/relationships/image" Target="../media/image54.png"/><Relationship Id="rId13" Type="http://schemas.openxmlformats.org/officeDocument/2006/relationships/image" Target="../media/image55.png"/><Relationship Id="rId14" Type="http://schemas.openxmlformats.org/officeDocument/2006/relationships/image" Target="../media/image56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7.png"/><Relationship Id="rId4" Type="http://schemas.openxmlformats.org/officeDocument/2006/relationships/image" Target="../media/image58.png"/><Relationship Id="rId5" Type="http://schemas.openxmlformats.org/officeDocument/2006/relationships/image" Target="../media/image59.png"/><Relationship Id="rId6" Type="http://schemas.openxmlformats.org/officeDocument/2006/relationships/image" Target="../media/image60.png"/><Relationship Id="rId7" Type="http://schemas.openxmlformats.org/officeDocument/2006/relationships/image" Target="../media/image61.png"/><Relationship Id="rId8" Type="http://schemas.openxmlformats.org/officeDocument/2006/relationships/image" Target="../media/image62.png"/><Relationship Id="rId9" Type="http://schemas.openxmlformats.org/officeDocument/2006/relationships/image" Target="../media/image63.png"/><Relationship Id="rId10" Type="http://schemas.openxmlformats.org/officeDocument/2006/relationships/image" Target="../media/image64.png"/><Relationship Id="rId11" Type="http://schemas.openxmlformats.org/officeDocument/2006/relationships/image" Target="../media/image65.png"/><Relationship Id="rId12" Type="http://schemas.openxmlformats.org/officeDocument/2006/relationships/image" Target="../media/image66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7.png"/><Relationship Id="rId4" Type="http://schemas.openxmlformats.org/officeDocument/2006/relationships/image" Target="../media/image68.png"/><Relationship Id="rId5" Type="http://schemas.openxmlformats.org/officeDocument/2006/relationships/image" Target="../media/image69.png"/><Relationship Id="rId6" Type="http://schemas.openxmlformats.org/officeDocument/2006/relationships/image" Target="../media/image70.png"/><Relationship Id="rId7" Type="http://schemas.openxmlformats.org/officeDocument/2006/relationships/image" Target="../media/image71.png"/><Relationship Id="rId8" Type="http://schemas.openxmlformats.org/officeDocument/2006/relationships/image" Target="../media/image72.png"/><Relationship Id="rId9" Type="http://schemas.openxmlformats.org/officeDocument/2006/relationships/image" Target="../media/image73.png"/><Relationship Id="rId10" Type="http://schemas.openxmlformats.org/officeDocument/2006/relationships/image" Target="../media/image74.png"/><Relationship Id="rId11" Type="http://schemas.openxmlformats.org/officeDocument/2006/relationships/image" Target="../media/image75.png"/><Relationship Id="rId12" Type="http://schemas.openxmlformats.org/officeDocument/2006/relationships/image" Target="../media/image76.png"/><Relationship Id="rId13" Type="http://schemas.openxmlformats.org/officeDocument/2006/relationships/image" Target="../media/image77.png"/><Relationship Id="rId14" Type="http://schemas.openxmlformats.org/officeDocument/2006/relationships/hyperlink" Target="https://public.tableau.com/views/FinalProject_16530785207080/AveragePointsbyCountry?:language=en-US&amp;amp;:display_count=n&amp;amp;:origin=viz_share_link" TargetMode="External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8.png"/><Relationship Id="rId4" Type="http://schemas.openxmlformats.org/officeDocument/2006/relationships/image" Target="../media/image79.png"/><Relationship Id="rId5" Type="http://schemas.openxmlformats.org/officeDocument/2006/relationships/image" Target="../media/image80.png"/><Relationship Id="rId6" Type="http://schemas.openxmlformats.org/officeDocument/2006/relationships/image" Target="../media/image81.png"/><Relationship Id="rId7" Type="http://schemas.openxmlformats.org/officeDocument/2006/relationships/image" Target="../media/image82.png"/><Relationship Id="rId8" Type="http://schemas.openxmlformats.org/officeDocument/2006/relationships/image" Target="../media/image83.png"/><Relationship Id="rId9" Type="http://schemas.openxmlformats.org/officeDocument/2006/relationships/image" Target="../media/image84.png"/><Relationship Id="rId10" Type="http://schemas.openxmlformats.org/officeDocument/2006/relationships/image" Target="../media/image85.png"/><Relationship Id="rId11" Type="http://schemas.openxmlformats.org/officeDocument/2006/relationships/image" Target="../media/image86.png"/><Relationship Id="rId12" Type="http://schemas.openxmlformats.org/officeDocument/2006/relationships/image" Target="../media/image87.png"/><Relationship Id="rId13" Type="http://schemas.openxmlformats.org/officeDocument/2006/relationships/image" Target="../media/image88.png"/><Relationship Id="rId14" Type="http://schemas.openxmlformats.org/officeDocument/2006/relationships/image" Target="../media/image89.png"/><Relationship Id="rId15" Type="http://schemas.openxmlformats.org/officeDocument/2006/relationships/image" Target="../media/image90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1.png"/><Relationship Id="rId4" Type="http://schemas.openxmlformats.org/officeDocument/2006/relationships/image" Target="../media/image92.png"/><Relationship Id="rId5" Type="http://schemas.openxmlformats.org/officeDocument/2006/relationships/image" Target="../media/image93.png"/><Relationship Id="rId6" Type="http://schemas.openxmlformats.org/officeDocument/2006/relationships/image" Target="../media/image94.png"/><Relationship Id="rId7" Type="http://schemas.openxmlformats.org/officeDocument/2006/relationships/image" Target="../media/image95.png"/><Relationship Id="rId8" Type="http://schemas.openxmlformats.org/officeDocument/2006/relationships/image" Target="../media/image96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7.png"/><Relationship Id="rId4" Type="http://schemas.openxmlformats.org/officeDocument/2006/relationships/image" Target="../media/image98.png"/><Relationship Id="rId5" Type="http://schemas.openxmlformats.org/officeDocument/2006/relationships/image" Target="../media/image99.png"/><Relationship Id="rId6" Type="http://schemas.openxmlformats.org/officeDocument/2006/relationships/image" Target="../media/image100.png"/><Relationship Id="rId7" Type="http://schemas.openxmlformats.org/officeDocument/2006/relationships/image" Target="../media/image101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t="363" b="43823" l="363" r="363"/>
          <a:stretch>
            <a:fillRect/>
          </a:stretch>
        </a:blipFill>
        <a:effectLst/>
      </p:bgPr>
    </p:bg>
    <p:spTree>
      <p:nvGrpSpPr>
        <p:cNvPr id="1" name="Title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ody text copy"/>
          <p:cNvSpPr/>
          <p:nvPr/>
        </p:nvSpPr>
        <p:spPr>
          <a:xfrm>
            <a:off x="8241889" y="6391275"/>
            <a:ext cx="2136643" cy="533400"/>
          </a:xfrm>
          <a:prstGeom prst="rect">
            <a:avLst/>
          </a:prstGeom>
        </p:spPr>
        <p:txBody>
          <a:bodyPr spcFirstLastPara="0" anchor="t" tIns="0" bIns="0" lIns="95250" rIns="95250"/>
          <a:lstStyle/>
          <a:p>
            <a:pPr algn="r" hangingPunct="0">
              <a:lnSpc>
                <a:spcPct val="116667"/>
              </a:lnSpc>
            </a:pPr>
            <a:r>
              <a:rPr sz="1500">
                <a:solidFill>
                  <a:srgbClr val="FFFFFF"/>
                </a:solidFill>
                <a:latin typeface="Raleway"/>
                <a:ea typeface="+mn-ea"/>
                <a:cs typeface="Raleway"/>
              </a:rPr>
              <a:t>PRESENTED BY:</a:t>
            </a:r>
          </a:p>
          <a:p>
            <a:pPr algn="r" hangingPunct="0">
              <a:lnSpc>
                <a:spcPct val="116667"/>
              </a:lnSpc>
            </a:pPr>
            <a:r>
              <a:rPr sz="1500" b="1">
                <a:solidFill>
                  <a:srgbClr val="FFFFFF"/>
                </a:solidFill>
                <a:latin typeface="Raleway"/>
                <a:ea typeface="+mn-ea"/>
                <a:cs typeface="Raleway"/>
              </a:rPr>
              <a:t>THE SOMMELIERS</a:t>
            </a:r>
          </a:p>
        </p:txBody>
      </p:sp>
      <p:pic>
        <p:nvPicPr>
          <p:cNvPr id="3" name="Shape-1"/>
          <p:cNvPicPr/>
          <p:nvPr/>
        </p:nvPicPr>
        <p:blipFill rotWithShape="1">
          <a:blip r:embed="rId3"/>
          <a:stretch>
            <a:fillRect/>
          </a:stretch>
        </p:blipFill>
        <p:spPr>
          <a:xfrm>
            <a:off x="2781300" y="2047875"/>
            <a:ext cx="7513006" cy="3266290"/>
          </a:xfrm>
          <a:prstGeom prst="rect">
            <a:avLst/>
          </a:prstGeom>
        </p:spPr>
      </p:pic>
      <p:sp>
        <p:nvSpPr>
          <p:cNvPr id="4" name="Title"/>
          <p:cNvSpPr/>
          <p:nvPr/>
        </p:nvSpPr>
        <p:spPr>
          <a:xfrm>
            <a:off x="3953801" y="2476500"/>
            <a:ext cx="5103548" cy="2381250"/>
          </a:xfrm>
          <a:prstGeom prst="rect">
            <a:avLst/>
          </a:prstGeom>
        </p:spPr>
        <p:txBody>
          <a:bodyPr spcFirstLastPara="0" anchor="t" tIns="95250" bIns="0" lIns="95250" rIns="95250"/>
          <a:lstStyle/>
          <a:p>
            <a:pPr algn="ctr" hangingPunct="0">
              <a:lnSpc>
                <a:spcPct val="100000"/>
              </a:lnSpc>
            </a:pPr>
            <a:r>
              <a:rPr sz="7200">
                <a:solidFill>
                  <a:srgbClr val="FFFFFF"/>
                </a:solidFill>
                <a:latin typeface="Montserrat"/>
                <a:ea typeface="+mn-ea"/>
                <a:cs typeface="Montserrat"/>
              </a:rPr>
              <a:t>WINE QUALITY</a:t>
            </a:r>
          </a:p>
        </p:txBody>
      </p:sp>
      <p:sp>
        <p:nvSpPr>
          <p:cNvPr id="5" name="Body text copy copy 1"/>
          <p:cNvSpPr/>
          <p:nvPr/>
        </p:nvSpPr>
        <p:spPr>
          <a:xfrm>
            <a:off x="2889382" y="5372100"/>
            <a:ext cx="7260167" cy="638175"/>
          </a:xfrm>
          <a:prstGeom prst="rect">
            <a:avLst/>
          </a:prstGeom>
        </p:spPr>
        <p:txBody>
          <a:bodyPr spcFirstLastPara="0" anchor="t" tIns="0" bIns="0" lIns="95250" rIns="95250"/>
          <a:lstStyle/>
          <a:p>
            <a:pPr algn="ctr" hangingPunct="0">
              <a:lnSpc>
                <a:spcPct val="116667"/>
              </a:lnSpc>
            </a:pPr>
            <a:r>
              <a:rPr sz="3600" b="1">
                <a:solidFill>
                  <a:srgbClr val="FFFFFF"/>
                </a:solidFill>
                <a:latin typeface="Raleway"/>
                <a:ea typeface="+mn-ea"/>
                <a:cs typeface="Raleway"/>
              </a:rPr>
              <a:t>ANALYSIS &amp; PREDICTIONS</a:t>
            </a:r>
          </a:p>
        </p:txBody>
      </p:sp>
    </p:spTree>
    <p:extLst>
      <p:ext uri="{BB962C8B-B14F-4D97-AF65-F5344CB8AC3E}">
        <p14:creationId xmlns:p14="http://schemas.microsoft.com/office/powerpoint/2010/main" val="39300242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Thank You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hape-1"/>
          <p:cNvPicPr/>
          <p:nvPr/>
        </p:nvPicPr>
        <p:blipFill rotWithShape="1">
          <a:blip r:embed="rId4"/>
          <a:stretch>
            <a:fillRect/>
          </a:stretch>
        </p:blipFill>
        <p:spPr>
          <a:xfrm>
            <a:off x="2781300" y="2047875"/>
            <a:ext cx="7513006" cy="3266290"/>
          </a:xfrm>
          <a:prstGeom prst="rect">
            <a:avLst/>
          </a:prstGeom>
        </p:spPr>
      </p:pic>
      <p:sp>
        <p:nvSpPr>
          <p:cNvPr id="3" name="Title copy"/>
          <p:cNvSpPr/>
          <p:nvPr/>
        </p:nvSpPr>
        <p:spPr>
          <a:xfrm>
            <a:off x="1514475" y="2943225"/>
            <a:ext cx="10001250" cy="1428750"/>
          </a:xfrm>
          <a:prstGeom prst="rect">
            <a:avLst/>
          </a:prstGeom>
        </p:spPr>
        <p:txBody>
          <a:bodyPr spcFirstLastPara="0" anchor="t" tIns="0" bIns="0" lIns="95250" rIns="95250"/>
          <a:lstStyle/>
          <a:p>
            <a:pPr algn="ctr" hangingPunct="0">
              <a:lnSpc>
                <a:spcPct val="83333"/>
              </a:lnSpc>
              <a:spcBef>
                <a:spcPct val="6667"/>
              </a:spcBef>
            </a:pPr>
            <a:r>
              <a:rPr sz="11250">
                <a:solidFill>
                  <a:srgbClr val="2B2B2B"/>
                </a:solidFill>
                <a:latin typeface="Montserrat"/>
                <a:ea typeface="+mn-ea"/>
                <a:cs typeface="Montserrat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9300242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Content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hape-8"/>
          <p:cNvPicPr/>
          <p:nvPr/>
        </p:nvPicPr>
        <p:blipFill rotWithShape="1">
          <a:blip r:embed="rId3"/>
          <a:stretch>
            <a:fillRect/>
          </a:stretch>
        </p:blipFill>
        <p:spPr>
          <a:xfrm>
            <a:off x="5030102" y="2943225"/>
            <a:ext cx="1294857" cy="1609046"/>
          </a:xfrm>
          <a:prstGeom prst="rect">
            <a:avLst/>
          </a:prstGeom>
        </p:spPr>
      </p:pic>
      <p:pic>
        <p:nvPicPr>
          <p:cNvPr id="3" name="Shape-1"/>
          <p:cNvPicPr/>
          <p:nvPr/>
        </p:nvPicPr>
        <p:blipFill rotWithShape="1">
          <a:blip r:embed="rId4"/>
          <a:stretch>
            <a:fillRect/>
          </a:stretch>
        </p:blipFill>
        <p:spPr>
          <a:xfrm>
            <a:off x="4873008" y="3037481"/>
            <a:ext cx="1609046" cy="1420532"/>
          </a:xfrm>
          <a:prstGeom prst="rect">
            <a:avLst/>
          </a:prstGeom>
        </p:spPr>
      </p:pic>
      <p:pic>
        <p:nvPicPr>
          <p:cNvPr id="4" name="Shape-8"/>
          <p:cNvPicPr/>
          <p:nvPr/>
        </p:nvPicPr>
        <p:blipFill rotWithShape="1">
          <a:blip r:embed="rId5"/>
          <a:stretch>
            <a:fillRect/>
          </a:stretch>
        </p:blipFill>
        <p:spPr>
          <a:xfrm>
            <a:off x="10943143" y="2943225"/>
            <a:ext cx="1294857" cy="1609046"/>
          </a:xfrm>
          <a:prstGeom prst="rect">
            <a:avLst/>
          </a:prstGeom>
        </p:spPr>
      </p:pic>
      <p:pic>
        <p:nvPicPr>
          <p:cNvPr id="5" name="Shape-1"/>
          <p:cNvPicPr/>
          <p:nvPr/>
        </p:nvPicPr>
        <p:blipFill rotWithShape="1">
          <a:blip r:embed="rId6"/>
          <a:stretch>
            <a:fillRect/>
          </a:stretch>
        </p:blipFill>
        <p:spPr>
          <a:xfrm>
            <a:off x="10786048" y="3037481"/>
            <a:ext cx="1609046" cy="1420532"/>
          </a:xfrm>
          <a:prstGeom prst="rect">
            <a:avLst/>
          </a:prstGeom>
        </p:spPr>
      </p:pic>
      <p:pic>
        <p:nvPicPr>
          <p:cNvPr id="6" name="Shape-8"/>
          <p:cNvPicPr/>
          <p:nvPr/>
        </p:nvPicPr>
        <p:blipFill rotWithShape="1">
          <a:blip r:embed="rId7"/>
          <a:stretch>
            <a:fillRect/>
          </a:stretch>
        </p:blipFill>
        <p:spPr>
          <a:xfrm>
            <a:off x="8963751" y="2949508"/>
            <a:ext cx="1294857" cy="1609046"/>
          </a:xfrm>
          <a:prstGeom prst="rect">
            <a:avLst/>
          </a:prstGeom>
        </p:spPr>
      </p:pic>
      <p:pic>
        <p:nvPicPr>
          <p:cNvPr id="7" name="Shape-1"/>
          <p:cNvPicPr/>
          <p:nvPr/>
        </p:nvPicPr>
        <p:blipFill rotWithShape="1">
          <a:blip r:embed="rId8"/>
          <a:stretch>
            <a:fillRect/>
          </a:stretch>
        </p:blipFill>
        <p:spPr>
          <a:xfrm>
            <a:off x="8806656" y="3043765"/>
            <a:ext cx="1609046" cy="1420532"/>
          </a:xfrm>
          <a:prstGeom prst="rect">
            <a:avLst/>
          </a:prstGeom>
        </p:spPr>
      </p:pic>
      <p:pic>
        <p:nvPicPr>
          <p:cNvPr id="8" name="Shape-8"/>
          <p:cNvPicPr/>
          <p:nvPr/>
        </p:nvPicPr>
        <p:blipFill rotWithShape="1">
          <a:blip r:embed="rId9"/>
          <a:stretch>
            <a:fillRect/>
          </a:stretch>
        </p:blipFill>
        <p:spPr>
          <a:xfrm>
            <a:off x="6990643" y="2949508"/>
            <a:ext cx="1294857" cy="1609046"/>
          </a:xfrm>
          <a:prstGeom prst="rect">
            <a:avLst/>
          </a:prstGeom>
        </p:spPr>
      </p:pic>
      <p:pic>
        <p:nvPicPr>
          <p:cNvPr id="9" name="Shape-1"/>
          <p:cNvPicPr/>
          <p:nvPr/>
        </p:nvPicPr>
        <p:blipFill rotWithShape="1">
          <a:blip r:embed="rId10"/>
          <a:stretch>
            <a:fillRect/>
          </a:stretch>
        </p:blipFill>
        <p:spPr>
          <a:xfrm>
            <a:off x="6833548" y="3043765"/>
            <a:ext cx="1609046" cy="1420532"/>
          </a:xfrm>
          <a:prstGeom prst="rect">
            <a:avLst/>
          </a:prstGeom>
        </p:spPr>
      </p:pic>
      <p:pic>
        <p:nvPicPr>
          <p:cNvPr id="10" name="Line-8"/>
          <p:cNvPicPr/>
          <p:nvPr/>
        </p:nvPicPr>
        <p:blipFill rotWithShape="1">
          <a:blip r:embed="rId11"/>
          <a:stretch>
            <a:fillRect/>
          </a:stretch>
        </p:blipFill>
        <p:spPr>
          <a:xfrm rot="16200000">
            <a:off x="5357031" y="4608427"/>
            <a:ext cx="615864" cy="266700"/>
          </a:xfrm>
          <a:prstGeom prst="rect">
            <a:avLst/>
          </a:prstGeom>
        </p:spPr>
      </p:pic>
      <p:pic>
        <p:nvPicPr>
          <p:cNvPr id="11" name="Line-8"/>
          <p:cNvPicPr/>
          <p:nvPr/>
        </p:nvPicPr>
        <p:blipFill rotWithShape="1">
          <a:blip r:embed="rId12"/>
          <a:stretch>
            <a:fillRect/>
          </a:stretch>
        </p:blipFill>
        <p:spPr>
          <a:xfrm rot="16200000">
            <a:off x="7332176" y="4608427"/>
            <a:ext cx="615864" cy="266700"/>
          </a:xfrm>
          <a:prstGeom prst="rect">
            <a:avLst/>
          </a:prstGeom>
        </p:spPr>
      </p:pic>
      <p:pic>
        <p:nvPicPr>
          <p:cNvPr id="12" name="Line-8"/>
          <p:cNvPicPr/>
          <p:nvPr/>
        </p:nvPicPr>
        <p:blipFill rotWithShape="1">
          <a:blip r:embed="rId13"/>
          <a:stretch>
            <a:fillRect/>
          </a:stretch>
        </p:blipFill>
        <p:spPr>
          <a:xfrm rot="16200000">
            <a:off x="9307322" y="4608427"/>
            <a:ext cx="615864" cy="266700"/>
          </a:xfrm>
          <a:prstGeom prst="rect">
            <a:avLst/>
          </a:prstGeom>
        </p:spPr>
      </p:pic>
      <p:pic>
        <p:nvPicPr>
          <p:cNvPr id="13" name="Line-8"/>
          <p:cNvPicPr/>
          <p:nvPr/>
        </p:nvPicPr>
        <p:blipFill rotWithShape="1">
          <a:blip r:embed="rId14"/>
          <a:stretch>
            <a:fillRect/>
          </a:stretch>
        </p:blipFill>
        <p:spPr>
          <a:xfrm rot="16200000">
            <a:off x="11282467" y="4608427"/>
            <a:ext cx="615864" cy="266700"/>
          </a:xfrm>
          <a:prstGeom prst="rect">
            <a:avLst/>
          </a:prstGeom>
        </p:spPr>
      </p:pic>
      <p:sp>
        <p:nvSpPr>
          <p:cNvPr id="14" name="Body text copy"/>
          <p:cNvSpPr/>
          <p:nvPr/>
        </p:nvSpPr>
        <p:spPr>
          <a:xfrm>
            <a:off x="742950" y="5112808"/>
            <a:ext cx="1841331" cy="323850"/>
          </a:xfrm>
          <a:prstGeom prst="rect">
            <a:avLst/>
          </a:prstGeom>
        </p:spPr>
        <p:txBody>
          <a:bodyPr spcFirstLastPara="0" anchor="t" tIns="0" bIns="0" lIns="95250" rIns="95250"/>
          <a:lstStyle/>
          <a:p>
            <a:pPr algn="ctr" hangingPunct="0">
              <a:lnSpc>
                <a:spcPct val="116667"/>
              </a:lnSpc>
            </a:pPr>
            <a:r>
              <a:rPr sz="1800" b="1">
                <a:solidFill>
                  <a:srgbClr val="141414"/>
                </a:solidFill>
                <a:latin typeface="Montserrat"/>
                <a:ea typeface="+mn-ea"/>
                <a:cs typeface="Montserrat"/>
              </a:rPr>
              <a:t>COUNTRY</a:t>
            </a:r>
          </a:p>
        </p:txBody>
      </p:sp>
      <p:sp>
        <p:nvSpPr>
          <p:cNvPr id="15" name="Body text copy"/>
          <p:cNvSpPr/>
          <p:nvPr/>
        </p:nvSpPr>
        <p:spPr>
          <a:xfrm>
            <a:off x="2736702" y="5112808"/>
            <a:ext cx="1877658" cy="323850"/>
          </a:xfrm>
          <a:prstGeom prst="rect">
            <a:avLst/>
          </a:prstGeom>
        </p:spPr>
        <p:txBody>
          <a:bodyPr spcFirstLastPara="0" anchor="t" tIns="0" bIns="0" lIns="95250" rIns="95250"/>
          <a:lstStyle/>
          <a:p>
            <a:pPr algn="ctr" hangingPunct="0">
              <a:lnSpc>
                <a:spcPct val="116667"/>
              </a:lnSpc>
            </a:pPr>
            <a:r>
              <a:rPr sz="1800" b="1">
                <a:solidFill>
                  <a:srgbClr val="141414"/>
                </a:solidFill>
                <a:latin typeface="Montserrat"/>
                <a:ea typeface="+mn-ea"/>
                <a:cs typeface="Montserrat"/>
              </a:rPr>
              <a:t>PROVINCE</a:t>
            </a:r>
          </a:p>
        </p:txBody>
      </p:sp>
      <p:sp>
        <p:nvSpPr>
          <p:cNvPr id="16" name="Body text copy"/>
          <p:cNvSpPr/>
          <p:nvPr/>
        </p:nvSpPr>
        <p:spPr>
          <a:xfrm>
            <a:off x="6718173" y="5112808"/>
            <a:ext cx="1795087" cy="323850"/>
          </a:xfrm>
          <a:prstGeom prst="rect">
            <a:avLst/>
          </a:prstGeom>
        </p:spPr>
        <p:txBody>
          <a:bodyPr spcFirstLastPara="0" anchor="t" tIns="0" bIns="0" lIns="95250" rIns="95250"/>
          <a:lstStyle/>
          <a:p>
            <a:pPr algn="ctr" hangingPunct="0">
              <a:lnSpc>
                <a:spcPct val="116667"/>
              </a:lnSpc>
            </a:pPr>
            <a:r>
              <a:rPr sz="1800" b="1">
                <a:solidFill>
                  <a:srgbClr val="141414"/>
                </a:solidFill>
                <a:latin typeface="Montserrat"/>
                <a:ea typeface="+mn-ea"/>
                <a:cs typeface="Montserrat"/>
              </a:rPr>
              <a:t>VARIETY</a:t>
            </a:r>
          </a:p>
        </p:txBody>
      </p:sp>
      <p:sp>
        <p:nvSpPr>
          <p:cNvPr id="17" name="Body text copy"/>
          <p:cNvSpPr/>
          <p:nvPr/>
        </p:nvSpPr>
        <p:spPr>
          <a:xfrm>
            <a:off x="8943834" y="5112808"/>
            <a:ext cx="1343854" cy="323850"/>
          </a:xfrm>
          <a:prstGeom prst="rect">
            <a:avLst/>
          </a:prstGeom>
        </p:spPr>
        <p:txBody>
          <a:bodyPr spcFirstLastPara="0" anchor="t" tIns="0" bIns="0" lIns="95250" rIns="95250"/>
          <a:lstStyle/>
          <a:p>
            <a:pPr algn="ctr" hangingPunct="0">
              <a:lnSpc>
                <a:spcPct val="116667"/>
              </a:lnSpc>
            </a:pPr>
            <a:r>
              <a:rPr sz="1800" b="1">
                <a:solidFill>
                  <a:srgbClr val="141414"/>
                </a:solidFill>
                <a:latin typeface="Montserrat"/>
                <a:ea typeface="+mn-ea"/>
                <a:cs typeface="Montserrat"/>
              </a:rPr>
              <a:t>PRICE</a:t>
            </a:r>
          </a:p>
        </p:txBody>
      </p:sp>
      <p:pic>
        <p:nvPicPr>
          <p:cNvPr id="18" name="Shape-8"/>
          <p:cNvPicPr/>
          <p:nvPr/>
        </p:nvPicPr>
        <p:blipFill rotWithShape="1">
          <a:blip r:embed="rId15"/>
          <a:stretch>
            <a:fillRect/>
          </a:stretch>
        </p:blipFill>
        <p:spPr>
          <a:xfrm>
            <a:off x="3017663" y="2950633"/>
            <a:ext cx="1294857" cy="1609046"/>
          </a:xfrm>
          <a:prstGeom prst="rect">
            <a:avLst/>
          </a:prstGeom>
        </p:spPr>
      </p:pic>
      <p:pic>
        <p:nvPicPr>
          <p:cNvPr id="19" name="Shape-1"/>
          <p:cNvPicPr/>
          <p:nvPr/>
        </p:nvPicPr>
        <p:blipFill rotWithShape="1">
          <a:blip r:embed="rId16"/>
          <a:stretch>
            <a:fillRect/>
          </a:stretch>
        </p:blipFill>
        <p:spPr>
          <a:xfrm>
            <a:off x="2860569" y="3044890"/>
            <a:ext cx="1609046" cy="1420532"/>
          </a:xfrm>
          <a:prstGeom prst="rect">
            <a:avLst/>
          </a:prstGeom>
        </p:spPr>
      </p:pic>
      <p:pic>
        <p:nvPicPr>
          <p:cNvPr id="20" name="Line-8"/>
          <p:cNvPicPr/>
          <p:nvPr/>
        </p:nvPicPr>
        <p:blipFill rotWithShape="1">
          <a:blip r:embed="rId17"/>
          <a:stretch>
            <a:fillRect/>
          </a:stretch>
        </p:blipFill>
        <p:spPr>
          <a:xfrm rot="16200000">
            <a:off x="3344592" y="4615836"/>
            <a:ext cx="615864" cy="266700"/>
          </a:xfrm>
          <a:prstGeom prst="rect">
            <a:avLst/>
          </a:prstGeom>
        </p:spPr>
      </p:pic>
      <p:pic>
        <p:nvPicPr>
          <p:cNvPr id="21" name="Shape-8"/>
          <p:cNvPicPr/>
          <p:nvPr/>
        </p:nvPicPr>
        <p:blipFill rotWithShape="1">
          <a:blip r:embed="rId18"/>
          <a:stretch>
            <a:fillRect/>
          </a:stretch>
        </p:blipFill>
        <p:spPr>
          <a:xfrm>
            <a:off x="1045988" y="2950633"/>
            <a:ext cx="1294857" cy="1609046"/>
          </a:xfrm>
          <a:prstGeom prst="rect">
            <a:avLst/>
          </a:prstGeom>
        </p:spPr>
      </p:pic>
      <p:pic>
        <p:nvPicPr>
          <p:cNvPr id="22" name="Shape-1"/>
          <p:cNvPicPr/>
          <p:nvPr/>
        </p:nvPicPr>
        <p:blipFill rotWithShape="1">
          <a:blip r:embed="rId19"/>
          <a:stretch>
            <a:fillRect/>
          </a:stretch>
        </p:blipFill>
        <p:spPr>
          <a:xfrm>
            <a:off x="888894" y="3044890"/>
            <a:ext cx="1609046" cy="1420532"/>
          </a:xfrm>
          <a:prstGeom prst="rect">
            <a:avLst/>
          </a:prstGeom>
        </p:spPr>
      </p:pic>
      <p:pic>
        <p:nvPicPr>
          <p:cNvPr id="23" name="Line-8"/>
          <p:cNvPicPr/>
          <p:nvPr/>
        </p:nvPicPr>
        <p:blipFill rotWithShape="1">
          <a:blip r:embed="rId20"/>
          <a:stretch>
            <a:fillRect/>
          </a:stretch>
        </p:blipFill>
        <p:spPr>
          <a:xfrm rot="16200000">
            <a:off x="1372917" y="4615836"/>
            <a:ext cx="615864" cy="266700"/>
          </a:xfrm>
          <a:prstGeom prst="rect">
            <a:avLst/>
          </a:prstGeom>
        </p:spPr>
      </p:pic>
      <p:sp>
        <p:nvSpPr>
          <p:cNvPr id="24" name="Body text copy copy 1"/>
          <p:cNvSpPr/>
          <p:nvPr/>
        </p:nvSpPr>
        <p:spPr>
          <a:xfrm>
            <a:off x="4716711" y="5112808"/>
            <a:ext cx="1877658" cy="323850"/>
          </a:xfrm>
          <a:prstGeom prst="rect">
            <a:avLst/>
          </a:prstGeom>
        </p:spPr>
        <p:txBody>
          <a:bodyPr spcFirstLastPara="0" anchor="t" tIns="0" bIns="0" lIns="95250" rIns="95250"/>
          <a:lstStyle/>
          <a:p>
            <a:pPr algn="ctr" hangingPunct="0">
              <a:lnSpc>
                <a:spcPct val="116667"/>
              </a:lnSpc>
            </a:pPr>
            <a:r>
              <a:rPr sz="1800" b="1">
                <a:solidFill>
                  <a:srgbClr val="141414"/>
                </a:solidFill>
                <a:latin typeface="Montserrat"/>
                <a:ea typeface="+mn-ea"/>
                <a:cs typeface="Montserrat"/>
              </a:rPr>
              <a:t>WINERY</a:t>
            </a:r>
          </a:p>
        </p:txBody>
      </p:sp>
      <p:sp>
        <p:nvSpPr>
          <p:cNvPr id="25" name="Body text copy copy 2"/>
          <p:cNvSpPr/>
          <p:nvPr/>
        </p:nvSpPr>
        <p:spPr>
          <a:xfrm>
            <a:off x="10676289" y="5112808"/>
            <a:ext cx="1798026" cy="638175"/>
          </a:xfrm>
          <a:prstGeom prst="rect">
            <a:avLst/>
          </a:prstGeom>
        </p:spPr>
        <p:txBody>
          <a:bodyPr spcFirstLastPara="0" anchor="t" tIns="0" bIns="0" lIns="95250" rIns="95250"/>
          <a:lstStyle/>
          <a:p>
            <a:pPr algn="ctr" hangingPunct="0">
              <a:lnSpc>
                <a:spcPct val="116667"/>
              </a:lnSpc>
            </a:pPr>
            <a:r>
              <a:rPr sz="1800" b="1">
                <a:solidFill>
                  <a:srgbClr val="141414"/>
                </a:solidFill>
                <a:latin typeface="Montserrat"/>
                <a:ea typeface="+mn-ea"/>
                <a:cs typeface="Montserrat"/>
              </a:rPr>
              <a:t>DESCRIPTIVE WORDS</a:t>
            </a:r>
          </a:p>
        </p:txBody>
      </p:sp>
      <p:pic>
        <p:nvPicPr>
          <p:cNvPr id="26" name="France"/>
          <p:cNvPicPr/>
          <p:nvPr/>
        </p:nvPicPr>
        <p:blipFill rotWithShape="1">
          <a:blip r:embed="rId21"/>
          <a:stretch>
            <a:fillRect/>
          </a:stretch>
        </p:blipFill>
        <p:spPr>
          <a:xfrm>
            <a:off x="1163102" y="3256100"/>
            <a:ext cx="1114458" cy="959463"/>
          </a:xfrm>
          <a:prstGeom prst="rect">
            <a:avLst/>
          </a:prstGeom>
        </p:spPr>
      </p:pic>
      <p:pic>
        <p:nvPicPr>
          <p:cNvPr id="27" name="44_Fruit_Grapes"/>
          <p:cNvPicPr/>
          <p:nvPr/>
        </p:nvPicPr>
        <p:blipFill rotWithShape="1">
          <a:blip r:embed="rId22"/>
          <a:stretch>
            <a:fillRect/>
          </a:stretch>
        </p:blipFill>
        <p:spPr>
          <a:xfrm>
            <a:off x="5300524" y="3291348"/>
            <a:ext cx="748222" cy="888967"/>
          </a:xfrm>
          <a:prstGeom prst="rect">
            <a:avLst/>
          </a:prstGeom>
        </p:spPr>
      </p:pic>
      <p:pic>
        <p:nvPicPr>
          <p:cNvPr id="28" name="Celebration-18"/>
          <p:cNvPicPr/>
          <p:nvPr/>
        </p:nvPicPr>
        <p:blipFill rotWithShape="1">
          <a:blip r:embed="rId23"/>
          <a:stretch>
            <a:fillRect/>
          </a:stretch>
        </p:blipFill>
        <p:spPr>
          <a:xfrm>
            <a:off x="7873633" y="3332888"/>
            <a:ext cx="276002" cy="781545"/>
          </a:xfrm>
          <a:prstGeom prst="rect">
            <a:avLst/>
          </a:prstGeom>
        </p:spPr>
      </p:pic>
      <p:pic>
        <p:nvPicPr>
          <p:cNvPr id="29" name="Nature-167"/>
          <p:cNvPicPr/>
          <p:nvPr/>
        </p:nvPicPr>
        <p:blipFill rotWithShape="1">
          <a:blip r:embed="rId24"/>
          <a:stretch>
            <a:fillRect/>
          </a:stretch>
        </p:blipFill>
        <p:spPr>
          <a:xfrm>
            <a:off x="7147941" y="3357230"/>
            <a:ext cx="246265" cy="781545"/>
          </a:xfrm>
          <a:prstGeom prst="rect">
            <a:avLst/>
          </a:prstGeom>
        </p:spPr>
      </p:pic>
      <p:pic>
        <p:nvPicPr>
          <p:cNvPr id="30" name="Bottle_1-object"/>
          <p:cNvPicPr/>
          <p:nvPr/>
        </p:nvPicPr>
        <p:blipFill rotWithShape="1">
          <a:blip r:embed="rId25"/>
          <a:stretch>
            <a:fillRect/>
          </a:stretch>
        </p:blipFill>
        <p:spPr>
          <a:xfrm>
            <a:off x="7673637" y="3392363"/>
            <a:ext cx="231396" cy="722069"/>
          </a:xfrm>
          <a:prstGeom prst="rect">
            <a:avLst/>
          </a:prstGeom>
        </p:spPr>
      </p:pic>
      <p:pic>
        <p:nvPicPr>
          <p:cNvPr id="31" name="Champagne_bottle-object"/>
          <p:cNvPicPr/>
          <p:nvPr/>
        </p:nvPicPr>
        <p:blipFill rotWithShape="1">
          <a:blip r:embed="rId26"/>
          <a:stretch>
            <a:fillRect/>
          </a:stretch>
        </p:blipFill>
        <p:spPr>
          <a:xfrm>
            <a:off x="7387382" y="3377494"/>
            <a:ext cx="261421" cy="734478"/>
          </a:xfrm>
          <a:prstGeom prst="rect">
            <a:avLst/>
          </a:prstGeom>
        </p:spPr>
      </p:pic>
      <p:pic>
        <p:nvPicPr>
          <p:cNvPr id="32" name="price tag dollar outline"/>
          <p:cNvPicPr/>
          <p:nvPr/>
        </p:nvPicPr>
        <p:blipFill rotWithShape="1">
          <a:blip r:embed="rId27"/>
          <a:stretch>
            <a:fillRect/>
          </a:stretch>
        </p:blipFill>
        <p:spPr>
          <a:xfrm>
            <a:off x="9169249" y="3289506"/>
            <a:ext cx="854551" cy="854551"/>
          </a:xfrm>
          <a:prstGeom prst="rect">
            <a:avLst/>
          </a:prstGeom>
        </p:spPr>
      </p:pic>
      <p:pic>
        <p:nvPicPr>
          <p:cNvPr id="33" name="Business-64"/>
          <p:cNvPicPr/>
          <p:nvPr/>
        </p:nvPicPr>
        <p:blipFill rotWithShape="1">
          <a:blip r:embed="rId28"/>
          <a:stretch>
            <a:fillRect/>
          </a:stretch>
        </p:blipFill>
        <p:spPr>
          <a:xfrm>
            <a:off x="11185594" y="3448586"/>
            <a:ext cx="815479" cy="574491"/>
          </a:xfrm>
          <a:prstGeom prst="rect">
            <a:avLst/>
          </a:prstGeom>
        </p:spPr>
      </p:pic>
      <p:pic>
        <p:nvPicPr>
          <p:cNvPr id="34" name="2020-Science-16"/>
          <p:cNvPicPr/>
          <p:nvPr/>
        </p:nvPicPr>
        <p:blipFill rotWithShape="1">
          <a:blip r:embed="rId29"/>
          <a:stretch>
            <a:fillRect/>
          </a:stretch>
        </p:blipFill>
        <p:spPr>
          <a:xfrm>
            <a:off x="3294191" y="3332724"/>
            <a:ext cx="754625" cy="806215"/>
          </a:xfrm>
          <a:prstGeom prst="rect">
            <a:avLst/>
          </a:prstGeom>
        </p:spPr>
      </p:pic>
      <p:pic>
        <p:nvPicPr>
          <p:cNvPr id="35" name="Shape-1"/>
          <p:cNvPicPr/>
          <p:nvPr/>
        </p:nvPicPr>
        <p:blipFill rotWithShape="1">
          <a:blip r:embed="rId30"/>
          <a:stretch>
            <a:fillRect/>
          </a:stretch>
        </p:blipFill>
        <p:spPr>
          <a:xfrm>
            <a:off x="4095882" y="200025"/>
            <a:ext cx="5340350" cy="959975"/>
          </a:xfrm>
          <a:prstGeom prst="rect">
            <a:avLst/>
          </a:prstGeom>
        </p:spPr>
      </p:pic>
      <p:sp>
        <p:nvSpPr>
          <p:cNvPr id="36" name="Body text copy"/>
          <p:cNvSpPr/>
          <p:nvPr/>
        </p:nvSpPr>
        <p:spPr>
          <a:xfrm>
            <a:off x="6411148" y="311301"/>
            <a:ext cx="2719328" cy="737209"/>
          </a:xfrm>
          <a:prstGeom prst="rect">
            <a:avLst/>
          </a:prstGeom>
        </p:spPr>
        <p:txBody>
          <a:bodyPr spcFirstLastPara="0" anchor="t" tIns="69548" bIns="0" lIns="69548" rIns="69548"/>
          <a:lstStyle/>
          <a:p>
            <a:pPr algn="l" hangingPunct="0">
              <a:lnSpc>
                <a:spcPct val="100000"/>
              </a:lnSpc>
            </a:pPr>
            <a:r>
              <a:rPr sz="3943">
                <a:solidFill>
                  <a:srgbClr val="121212"/>
                </a:solidFill>
                <a:latin typeface="Caviar Dreams"/>
                <a:ea typeface="+mn-ea"/>
                <a:cs typeface="Caviar Dreams"/>
              </a:rPr>
              <a:t>OVERVIEW</a:t>
            </a:r>
          </a:p>
        </p:txBody>
      </p:sp>
      <p:pic>
        <p:nvPicPr>
          <p:cNvPr id="37" name="Shape-1"/>
          <p:cNvPicPr/>
          <p:nvPr/>
        </p:nvPicPr>
        <p:blipFill rotWithShape="1">
          <a:blip r:embed="rId31"/>
          <a:stretch>
            <a:fillRect/>
          </a:stretch>
        </p:blipFill>
        <p:spPr>
          <a:xfrm>
            <a:off x="4095882" y="206979"/>
            <a:ext cx="2318169" cy="942437"/>
          </a:xfrm>
          <a:prstGeom prst="rect">
            <a:avLst/>
          </a:prstGeom>
        </p:spPr>
      </p:pic>
      <p:sp>
        <p:nvSpPr>
          <p:cNvPr id="38" name="Body text copy"/>
          <p:cNvSpPr/>
          <p:nvPr/>
        </p:nvSpPr>
        <p:spPr>
          <a:xfrm>
            <a:off x="4196099" y="161925"/>
            <a:ext cx="2223644" cy="1009650"/>
          </a:xfrm>
          <a:prstGeom prst="rect">
            <a:avLst/>
          </a:prstGeom>
        </p:spPr>
        <p:txBody>
          <a:bodyPr spcFirstLastPara="0" anchor="t" tIns="95250" bIns="0" lIns="95250" rIns="95250"/>
          <a:lstStyle/>
          <a:p>
            <a:pPr algn="l" hangingPunct="0">
              <a:lnSpc>
                <a:spcPct val="100000"/>
              </a:lnSpc>
            </a:pPr>
            <a:r>
              <a:rPr sz="5400">
                <a:solidFill>
                  <a:srgbClr val="F8FAFB"/>
                </a:solidFill>
                <a:latin typeface="Economica"/>
                <a:ea typeface="+mn-ea"/>
                <a:cs typeface="Economica"/>
              </a:rPr>
              <a:t>PROJECT</a:t>
            </a:r>
          </a:p>
        </p:txBody>
      </p:sp>
      <p:pic>
        <p:nvPicPr>
          <p:cNvPr id="39" name="Shape-1"/>
          <p:cNvPicPr/>
          <p:nvPr/>
        </p:nvPicPr>
        <p:blipFill rotWithShape="1">
          <a:blip r:embed="rId32"/>
          <a:stretch>
            <a:fillRect/>
          </a:stretch>
        </p:blipFill>
        <p:spPr>
          <a:xfrm>
            <a:off x="2231534" y="1413933"/>
            <a:ext cx="9534943" cy="1250950"/>
          </a:xfrm>
          <a:prstGeom prst="rect">
            <a:avLst/>
          </a:prstGeom>
        </p:spPr>
      </p:pic>
      <p:sp>
        <p:nvSpPr>
          <p:cNvPr id="40" name="Body text copy"/>
          <p:cNvSpPr/>
          <p:nvPr/>
        </p:nvSpPr>
        <p:spPr>
          <a:xfrm>
            <a:off x="2411450" y="1592791"/>
            <a:ext cx="9230349" cy="876300"/>
          </a:xfrm>
          <a:prstGeom prst="rect">
            <a:avLst/>
          </a:prstGeom>
        </p:spPr>
        <p:txBody>
          <a:bodyPr spcFirstLastPara="0" anchor="t" tIns="95250" bIns="0" lIns="95250" rIns="95250"/>
          <a:lstStyle/>
          <a:p>
            <a:pPr algn="l" hangingPunct="0">
              <a:lnSpc>
                <a:spcPct val="100000"/>
              </a:lnSpc>
            </a:pPr>
            <a:r>
              <a:rPr sz="2250" b="1">
                <a:solidFill>
                  <a:srgbClr val="434343"/>
                </a:solidFill>
                <a:latin typeface="Caviar Dreams"/>
                <a:ea typeface="+mn-ea"/>
                <a:cs typeface="Caviar Dreams"/>
              </a:rPr>
              <a:t>Utilize a regression based machine learning model to predict wine quality (points value) based on various features including...</a:t>
            </a:r>
          </a:p>
        </p:txBody>
      </p:sp>
      <p:pic>
        <p:nvPicPr>
          <p:cNvPr id="41" name="Shape-1"/>
          <p:cNvPicPr/>
          <p:nvPr/>
        </p:nvPicPr>
        <p:blipFill rotWithShape="1">
          <a:blip r:embed="rId33"/>
          <a:stretch>
            <a:fillRect/>
          </a:stretch>
        </p:blipFill>
        <p:spPr>
          <a:xfrm>
            <a:off x="2231534" y="5772150"/>
            <a:ext cx="9534943" cy="1250950"/>
          </a:xfrm>
          <a:prstGeom prst="rect">
            <a:avLst/>
          </a:prstGeom>
        </p:spPr>
      </p:pic>
      <p:sp>
        <p:nvSpPr>
          <p:cNvPr id="42" name="Body text copy"/>
          <p:cNvSpPr/>
          <p:nvPr/>
        </p:nvSpPr>
        <p:spPr>
          <a:xfrm>
            <a:off x="2470825" y="5951008"/>
            <a:ext cx="9230349" cy="876300"/>
          </a:xfrm>
          <a:prstGeom prst="rect">
            <a:avLst/>
          </a:prstGeom>
        </p:spPr>
        <p:txBody>
          <a:bodyPr spcFirstLastPara="0" anchor="t" tIns="95250" bIns="0" lIns="95250" rIns="95250"/>
          <a:lstStyle/>
          <a:p>
            <a:pPr algn="l" hangingPunct="0">
              <a:lnSpc>
                <a:spcPct val="100000"/>
              </a:lnSpc>
            </a:pPr>
            <a:r>
              <a:rPr sz="2250">
                <a:solidFill>
                  <a:srgbClr val="121212"/>
                </a:solidFill>
                <a:latin typeface="Caviar Dreams"/>
                <a:ea typeface="+mn-ea"/>
                <a:cs typeface="Caviar Dreams"/>
              </a:rPr>
              <a:t>Develop interactive dashboard to inform business owners in developing a comprehensive wine inventory.</a:t>
            </a:r>
          </a:p>
        </p:txBody>
      </p:sp>
      <p:pic>
        <p:nvPicPr>
          <p:cNvPr id="43" name="57_Food_Grape1"/>
          <p:cNvPicPr/>
          <p:nvPr/>
        </p:nvPicPr>
        <p:blipFill rotWithShape="1">
          <a:blip r:embed="rId34"/>
          <a:stretch>
            <a:fillRect/>
          </a:stretch>
        </p:blipFill>
        <p:spPr>
          <a:xfrm>
            <a:off x="1019175" y="1333500"/>
            <a:ext cx="1205601" cy="1393759"/>
          </a:xfrm>
          <a:prstGeom prst="rect">
            <a:avLst/>
          </a:prstGeom>
        </p:spPr>
      </p:pic>
      <p:sp>
        <p:nvSpPr>
          <p:cNvPr id="44" name="Body text copy"/>
          <p:cNvSpPr/>
          <p:nvPr/>
        </p:nvSpPr>
        <p:spPr>
          <a:xfrm>
            <a:off x="1284456" y="1925847"/>
            <a:ext cx="686304" cy="508722"/>
          </a:xfrm>
          <a:prstGeom prst="rect">
            <a:avLst/>
          </a:prstGeom>
        </p:spPr>
        <p:txBody>
          <a:bodyPr spcFirstLastPara="0" anchor="t" tIns="0" bIns="0" lIns="69688" rIns="69688"/>
          <a:lstStyle/>
          <a:p>
            <a:pPr algn="ctr" hangingPunct="0">
              <a:lnSpc>
                <a:spcPct val="100000"/>
              </a:lnSpc>
            </a:pPr>
            <a:r>
              <a:rPr sz="3292" b="1">
                <a:solidFill>
                  <a:srgbClr val="FFFFFF"/>
                </a:solidFill>
                <a:latin typeface="Libre-Baskerville"/>
                <a:ea typeface="+mn-ea"/>
                <a:cs typeface="Libre-Baskerville"/>
              </a:rPr>
              <a:t>01</a:t>
            </a:r>
          </a:p>
        </p:txBody>
      </p:sp>
      <p:pic>
        <p:nvPicPr>
          <p:cNvPr id="45" name="57_Food_Grape1"/>
          <p:cNvPicPr/>
          <p:nvPr/>
        </p:nvPicPr>
        <p:blipFill rotWithShape="1">
          <a:blip r:embed="rId35"/>
          <a:stretch>
            <a:fillRect/>
          </a:stretch>
        </p:blipFill>
        <p:spPr>
          <a:xfrm>
            <a:off x="1026582" y="5686425"/>
            <a:ext cx="1205601" cy="1393759"/>
          </a:xfrm>
          <a:prstGeom prst="rect">
            <a:avLst/>
          </a:prstGeom>
        </p:spPr>
      </p:pic>
      <p:sp>
        <p:nvSpPr>
          <p:cNvPr id="46" name="Body text copy"/>
          <p:cNvSpPr/>
          <p:nvPr/>
        </p:nvSpPr>
        <p:spPr>
          <a:xfrm>
            <a:off x="1254931" y="6278772"/>
            <a:ext cx="770861" cy="508722"/>
          </a:xfrm>
          <a:prstGeom prst="rect">
            <a:avLst/>
          </a:prstGeom>
        </p:spPr>
        <p:txBody>
          <a:bodyPr spcFirstLastPara="0" anchor="t" tIns="0" bIns="0" lIns="69688" rIns="69688"/>
          <a:lstStyle/>
          <a:p>
            <a:pPr algn="ctr" hangingPunct="0">
              <a:lnSpc>
                <a:spcPct val="100000"/>
              </a:lnSpc>
            </a:pPr>
            <a:r>
              <a:rPr sz="3292" b="1">
                <a:solidFill>
                  <a:srgbClr val="FFFFFF"/>
                </a:solidFill>
                <a:latin typeface="Libre-Baskerville"/>
                <a:ea typeface="+mn-ea"/>
                <a:cs typeface="Libre-Baskerville"/>
              </a:rPr>
              <a:t>02</a:t>
            </a:r>
          </a:p>
        </p:txBody>
      </p:sp>
    </p:spTree>
    <p:extLst>
      <p:ext uri="{BB962C8B-B14F-4D97-AF65-F5344CB8AC3E}">
        <p14:creationId xmlns:p14="http://schemas.microsoft.com/office/powerpoint/2010/main" val="39300242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Content copy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hape-1"/>
          <p:cNvPicPr/>
          <p:nvPr/>
        </p:nvPicPr>
        <p:blipFill rotWithShape="1">
          <a:blip r:embed="rId3"/>
          <a:stretch>
            <a:fillRect/>
          </a:stretch>
        </p:blipFill>
        <p:spPr>
          <a:xfrm>
            <a:off x="2243799" y="207433"/>
            <a:ext cx="9182100" cy="1043517"/>
          </a:xfrm>
          <a:prstGeom prst="rect">
            <a:avLst/>
          </a:prstGeom>
        </p:spPr>
      </p:pic>
      <p:sp>
        <p:nvSpPr>
          <p:cNvPr id="3" name="Body text copy"/>
          <p:cNvSpPr/>
          <p:nvPr/>
        </p:nvSpPr>
        <p:spPr>
          <a:xfrm>
            <a:off x="6429375" y="247650"/>
            <a:ext cx="4848303" cy="926979"/>
          </a:xfrm>
          <a:prstGeom prst="rect">
            <a:avLst/>
          </a:prstGeom>
        </p:spPr>
        <p:txBody>
          <a:bodyPr spcFirstLastPara="0" anchor="t" tIns="87451" bIns="0" lIns="87451" rIns="87451"/>
          <a:lstStyle/>
          <a:p>
            <a:pPr algn="l" hangingPunct="0">
              <a:lnSpc>
                <a:spcPct val="100000"/>
              </a:lnSpc>
            </a:pPr>
            <a:r>
              <a:rPr sz="4958">
                <a:solidFill>
                  <a:srgbClr val="121212"/>
                </a:solidFill>
                <a:latin typeface="Caviar Dreams"/>
                <a:ea typeface="+mn-ea"/>
                <a:cs typeface="Caviar Dreams"/>
              </a:rPr>
              <a:t>DATA ANALYSIS</a:t>
            </a:r>
          </a:p>
        </p:txBody>
      </p:sp>
      <p:pic>
        <p:nvPicPr>
          <p:cNvPr id="4" name="Shape-1"/>
          <p:cNvPicPr/>
          <p:nvPr/>
        </p:nvPicPr>
        <p:blipFill rotWithShape="1">
          <a:blip r:embed="rId4"/>
          <a:stretch>
            <a:fillRect/>
          </a:stretch>
        </p:blipFill>
        <p:spPr>
          <a:xfrm>
            <a:off x="2233684" y="218017"/>
            <a:ext cx="4038132" cy="1022350"/>
          </a:xfrm>
          <a:prstGeom prst="rect">
            <a:avLst/>
          </a:prstGeom>
        </p:spPr>
      </p:pic>
      <p:sp>
        <p:nvSpPr>
          <p:cNvPr id="5" name="Body text copy"/>
          <p:cNvSpPr/>
          <p:nvPr/>
        </p:nvSpPr>
        <p:spPr>
          <a:xfrm>
            <a:off x="2217563" y="209550"/>
            <a:ext cx="3971393" cy="1009650"/>
          </a:xfrm>
          <a:prstGeom prst="rect">
            <a:avLst/>
          </a:prstGeom>
        </p:spPr>
        <p:txBody>
          <a:bodyPr spcFirstLastPara="0" anchor="t" tIns="95250" bIns="0" lIns="95250" rIns="95250"/>
          <a:lstStyle/>
          <a:p>
            <a:pPr algn="ctr" hangingPunct="0">
              <a:lnSpc>
                <a:spcPct val="100000"/>
              </a:lnSpc>
            </a:pPr>
            <a:r>
              <a:rPr sz="5400">
                <a:solidFill>
                  <a:srgbClr val="F8FAFB"/>
                </a:solidFill>
                <a:latin typeface="Economica"/>
                <a:ea typeface="+mn-ea"/>
                <a:cs typeface="Economica"/>
              </a:rPr>
              <a:t>EXPLORATORY</a:t>
            </a:r>
          </a:p>
        </p:txBody>
      </p:sp>
      <p:pic>
        <p:nvPicPr>
          <p:cNvPr id="6" name="Shape-1"/>
          <p:cNvPicPr/>
          <p:nvPr/>
        </p:nvPicPr>
        <p:blipFill rotWithShape="1">
          <a:blip r:embed="rId5"/>
          <a:stretch>
            <a:fillRect/>
          </a:stretch>
        </p:blipFill>
        <p:spPr>
          <a:xfrm>
            <a:off x="2231534" y="1430543"/>
            <a:ext cx="9534943" cy="1250950"/>
          </a:xfrm>
          <a:prstGeom prst="rect">
            <a:avLst/>
          </a:prstGeom>
        </p:spPr>
      </p:pic>
      <p:sp>
        <p:nvSpPr>
          <p:cNvPr id="7" name="Body text copy"/>
          <p:cNvSpPr/>
          <p:nvPr/>
        </p:nvSpPr>
        <p:spPr>
          <a:xfrm>
            <a:off x="2411450" y="1761801"/>
            <a:ext cx="9230349" cy="533400"/>
          </a:xfrm>
          <a:prstGeom prst="rect">
            <a:avLst/>
          </a:prstGeom>
        </p:spPr>
        <p:txBody>
          <a:bodyPr spcFirstLastPara="0" anchor="t" tIns="95250" bIns="0" lIns="95250" rIns="95250"/>
          <a:lstStyle/>
          <a:p>
            <a:pPr algn="l" hangingPunct="0">
              <a:lnSpc>
                <a:spcPct val="100000"/>
              </a:lnSpc>
            </a:pPr>
            <a:r>
              <a:rPr sz="2250" b="1">
                <a:solidFill>
                  <a:srgbClr val="434343"/>
                </a:solidFill>
                <a:latin typeface="Caviar Dreams"/>
                <a:ea typeface="+mn-ea"/>
                <a:cs typeface="Caviar Dreams"/>
              </a:rPr>
              <a:t>Original dataset included 130,000 entries</a:t>
            </a:r>
          </a:p>
        </p:txBody>
      </p:sp>
      <p:sp>
        <p:nvSpPr>
          <p:cNvPr id="8" name="Body text copy"/>
          <p:cNvSpPr/>
          <p:nvPr/>
        </p:nvSpPr>
        <p:spPr>
          <a:xfrm>
            <a:off x="855706" y="1523676"/>
            <a:ext cx="1092200" cy="1092200"/>
          </a:xfrm>
          <a:prstGeom prst="rect">
            <a:avLst/>
          </a:prstGeom>
          <a:solidFill>
            <a:srgbClr val="FCD980"/>
          </a:solidFill>
          <a:ln w="9525" cmpd="sng">
            <a:solidFill>
              <a:srgbClr val="000000">
                <a:alpha val="0"/>
              </a:srgbClr>
            </a:solidFill>
          </a:ln>
        </p:spPr>
        <p:txBody>
          <a:bodyPr spcFirstLastPara="0" anchor="t" tIns="133195" bIns="0" lIns="133195" rIns="133195"/>
          <a:lstStyle/>
          <a:p>
            <a:pPr algn="ctr" hangingPunct="0">
              <a:lnSpc>
                <a:spcPct val="125000"/>
              </a:lnSpc>
            </a:pPr>
            <a:r>
              <a:rPr sz="4195" b="1">
                <a:solidFill>
                  <a:srgbClr val="FFFFFF"/>
                </a:solidFill>
                <a:latin typeface="Economica"/>
                <a:ea typeface="+mn-ea"/>
                <a:cs typeface="Economica"/>
              </a:rPr>
              <a:t>01</a:t>
            </a:r>
          </a:p>
        </p:txBody>
      </p:sp>
      <p:pic>
        <p:nvPicPr>
          <p:cNvPr id="9" name="Shape-1"/>
          <p:cNvPicPr/>
          <p:nvPr/>
        </p:nvPicPr>
        <p:blipFill rotWithShape="1">
          <a:blip r:embed="rId6"/>
          <a:stretch>
            <a:fillRect/>
          </a:stretch>
        </p:blipFill>
        <p:spPr>
          <a:xfrm>
            <a:off x="2260903" y="2948926"/>
            <a:ext cx="9503663" cy="1246955"/>
          </a:xfrm>
          <a:prstGeom prst="rect">
            <a:avLst/>
          </a:prstGeom>
        </p:spPr>
      </p:pic>
      <p:sp>
        <p:nvSpPr>
          <p:cNvPr id="10" name="Body text copy"/>
          <p:cNvSpPr/>
          <p:nvPr/>
        </p:nvSpPr>
        <p:spPr>
          <a:xfrm>
            <a:off x="2416529" y="3048529"/>
            <a:ext cx="9230349" cy="1009650"/>
          </a:xfrm>
          <a:prstGeom prst="rect">
            <a:avLst/>
          </a:prstGeom>
        </p:spPr>
        <p:txBody>
          <a:bodyPr spcFirstLastPara="0" anchor="t" tIns="95250" bIns="0" lIns="95250" rIns="95250"/>
          <a:lstStyle/>
          <a:p>
            <a:pPr algn="l" hangingPunct="0">
              <a:lnSpc>
                <a:spcPct val="100000"/>
              </a:lnSpc>
            </a:pPr>
            <a:r>
              <a:rPr sz="1800" b="1">
                <a:solidFill>
                  <a:srgbClr val="434343"/>
                </a:solidFill>
                <a:latin typeface="Caviar Dreams"/>
                <a:ea typeface="+mn-ea"/>
                <a:cs typeface="Caviar Dreams"/>
              </a:rPr>
              <a:t>Data cleaning included: [A]</a:t>
            </a:r>
            <a:r>
              <a:rPr sz="1800" b="1">
                <a:solidFill>
                  <a:srgbClr val="434343"/>
                </a:solidFill>
                <a:latin typeface="Caviar Dreams"/>
                <a:ea typeface="+mn-ea"/>
                <a:cs typeface="Caviar Dreams"/>
              </a:rPr>
              <a:t> Clean-up specialty characters, [B] Review for null values and removal of columns with many null values (ie: “region_1), [C] Remove unnecessary columns (ie: “taster_twitter_handle”)</a:t>
            </a:r>
          </a:p>
        </p:txBody>
      </p:sp>
      <p:sp>
        <p:nvSpPr>
          <p:cNvPr id="11" name="Body text copy"/>
          <p:cNvSpPr/>
          <p:nvPr/>
        </p:nvSpPr>
        <p:spPr>
          <a:xfrm>
            <a:off x="860784" y="3007254"/>
            <a:ext cx="1092200" cy="1092200"/>
          </a:xfrm>
          <a:prstGeom prst="rect">
            <a:avLst/>
          </a:prstGeom>
          <a:solidFill>
            <a:srgbClr val="FCD980"/>
          </a:solidFill>
          <a:ln w="9525" cmpd="sng">
            <a:solidFill>
              <a:srgbClr val="000000">
                <a:alpha val="0"/>
              </a:srgbClr>
            </a:solidFill>
          </a:ln>
        </p:spPr>
        <p:txBody>
          <a:bodyPr spcFirstLastPara="0" anchor="t" tIns="133195" bIns="0" lIns="133195" rIns="133195"/>
          <a:lstStyle/>
          <a:p>
            <a:pPr algn="ctr" hangingPunct="0">
              <a:lnSpc>
                <a:spcPct val="125000"/>
              </a:lnSpc>
            </a:pPr>
            <a:r>
              <a:rPr sz="4195" b="1">
                <a:solidFill>
                  <a:srgbClr val="FFFFFF"/>
                </a:solidFill>
                <a:latin typeface="Economica"/>
                <a:ea typeface="+mn-ea"/>
                <a:cs typeface="Economica"/>
              </a:rPr>
              <a:t>02</a:t>
            </a:r>
          </a:p>
        </p:txBody>
      </p:sp>
      <p:pic>
        <p:nvPicPr>
          <p:cNvPr id="12" name="Shape-1"/>
          <p:cNvPicPr/>
          <p:nvPr/>
        </p:nvPicPr>
        <p:blipFill rotWithShape="1">
          <a:blip r:embed="rId7"/>
          <a:stretch>
            <a:fillRect/>
          </a:stretch>
        </p:blipFill>
        <p:spPr>
          <a:xfrm>
            <a:off x="2254822" y="5981700"/>
            <a:ext cx="9534943" cy="1250950"/>
          </a:xfrm>
          <a:prstGeom prst="rect">
            <a:avLst/>
          </a:prstGeom>
        </p:spPr>
      </p:pic>
      <p:sp>
        <p:nvSpPr>
          <p:cNvPr id="13" name="Body text copy"/>
          <p:cNvSpPr/>
          <p:nvPr/>
        </p:nvSpPr>
        <p:spPr>
          <a:xfrm>
            <a:off x="2434739" y="6149974"/>
            <a:ext cx="9230349" cy="876300"/>
          </a:xfrm>
          <a:prstGeom prst="rect">
            <a:avLst/>
          </a:prstGeom>
        </p:spPr>
        <p:txBody>
          <a:bodyPr spcFirstLastPara="0" anchor="t" tIns="95250" bIns="0" lIns="95250" rIns="95250"/>
          <a:lstStyle/>
          <a:p>
            <a:pPr algn="l" hangingPunct="0">
              <a:lnSpc>
                <a:spcPct val="100000"/>
              </a:lnSpc>
            </a:pPr>
            <a:r>
              <a:rPr sz="2250" b="1">
                <a:solidFill>
                  <a:srgbClr val="434343"/>
                </a:solidFill>
                <a:latin typeface="Caviar Dreams"/>
                <a:ea typeface="+mn-ea"/>
                <a:cs typeface="Caviar Dreams"/>
              </a:rPr>
              <a:t>NLP Parsing Description Field: Identified most common descriptors and assigned as additional features</a:t>
            </a:r>
          </a:p>
        </p:txBody>
      </p:sp>
      <p:sp>
        <p:nvSpPr>
          <p:cNvPr id="14" name="Body text copy"/>
          <p:cNvSpPr/>
          <p:nvPr/>
        </p:nvSpPr>
        <p:spPr>
          <a:xfrm>
            <a:off x="878995" y="6042024"/>
            <a:ext cx="1092200" cy="1092200"/>
          </a:xfrm>
          <a:prstGeom prst="rect">
            <a:avLst/>
          </a:prstGeom>
          <a:solidFill>
            <a:srgbClr val="FCD980"/>
          </a:solidFill>
          <a:ln w="9525" cmpd="sng">
            <a:solidFill>
              <a:srgbClr val="000000">
                <a:alpha val="0"/>
              </a:srgbClr>
            </a:solidFill>
          </a:ln>
        </p:spPr>
        <p:txBody>
          <a:bodyPr spcFirstLastPara="0" anchor="t" tIns="133195" bIns="0" lIns="133195" rIns="133195"/>
          <a:lstStyle/>
          <a:p>
            <a:pPr algn="ctr" hangingPunct="0">
              <a:lnSpc>
                <a:spcPct val="125000"/>
              </a:lnSpc>
            </a:pPr>
            <a:r>
              <a:rPr sz="4195" b="1">
                <a:solidFill>
                  <a:srgbClr val="FFFFFF"/>
                </a:solidFill>
                <a:latin typeface="Economica"/>
                <a:ea typeface="+mn-ea"/>
                <a:cs typeface="Economica"/>
              </a:rPr>
              <a:t>04</a:t>
            </a:r>
          </a:p>
        </p:txBody>
      </p:sp>
      <p:pic>
        <p:nvPicPr>
          <p:cNvPr id="15" name="54_Food_Grapes2"/>
          <p:cNvPicPr/>
          <p:nvPr/>
        </p:nvPicPr>
        <p:blipFill rotWithShape="1">
          <a:blip r:embed="rId8"/>
          <a:stretch>
            <a:fillRect/>
          </a:stretch>
        </p:blipFill>
        <p:spPr>
          <a:xfrm>
            <a:off x="133350" y="0"/>
            <a:ext cx="1905000" cy="1343025"/>
          </a:xfrm>
          <a:prstGeom prst="rect">
            <a:avLst/>
          </a:prstGeom>
        </p:spPr>
      </p:pic>
      <p:pic>
        <p:nvPicPr>
          <p:cNvPr id="16" name="195_Kitchen_Corkscrew1"/>
          <p:cNvPicPr/>
          <p:nvPr/>
        </p:nvPicPr>
        <p:blipFill rotWithShape="1">
          <a:blip r:embed="rId9"/>
          <a:stretch>
            <a:fillRect/>
          </a:stretch>
        </p:blipFill>
        <p:spPr>
          <a:xfrm>
            <a:off x="11850291" y="5772150"/>
            <a:ext cx="1094184" cy="1264953"/>
          </a:xfrm>
          <a:prstGeom prst="rect">
            <a:avLst/>
          </a:prstGeom>
        </p:spPr>
      </p:pic>
      <p:pic>
        <p:nvPicPr>
          <p:cNvPr id="17" name="57_Food_Grape1"/>
          <p:cNvPicPr/>
          <p:nvPr/>
        </p:nvPicPr>
        <p:blipFill rotWithShape="1">
          <a:blip r:embed="rId10"/>
          <a:stretch>
            <a:fillRect/>
          </a:stretch>
        </p:blipFill>
        <p:spPr>
          <a:xfrm>
            <a:off x="11297141" y="-133350"/>
            <a:ext cx="1647825" cy="1905000"/>
          </a:xfrm>
          <a:prstGeom prst="rect">
            <a:avLst/>
          </a:prstGeom>
        </p:spPr>
      </p:pic>
      <p:sp>
        <p:nvSpPr>
          <p:cNvPr id="18" name="Body text copy"/>
          <p:cNvSpPr/>
          <p:nvPr/>
        </p:nvSpPr>
        <p:spPr>
          <a:xfrm>
            <a:off x="11659729" y="676275"/>
            <a:ext cx="938046" cy="695325"/>
          </a:xfrm>
          <a:prstGeom prst="rect">
            <a:avLst/>
          </a:prstGeom>
        </p:spPr>
        <p:txBody>
          <a:bodyPr spcFirstLastPara="0" anchor="t" tIns="0" bIns="0" lIns="95250" rIns="95250"/>
          <a:lstStyle/>
          <a:p>
            <a:pPr algn="ctr" hangingPunct="0">
              <a:lnSpc>
                <a:spcPct val="100000"/>
              </a:lnSpc>
            </a:pPr>
            <a:r>
              <a:rPr sz="4500" b="1">
                <a:solidFill>
                  <a:srgbClr val="FFFFFF"/>
                </a:solidFill>
                <a:latin typeface="Libre-Baskerville"/>
                <a:ea typeface="+mn-ea"/>
                <a:cs typeface="Libre-Baskerville"/>
              </a:rPr>
              <a:t>01</a:t>
            </a:r>
          </a:p>
        </p:txBody>
      </p:sp>
      <p:pic>
        <p:nvPicPr>
          <p:cNvPr id="19" name="Shape-1"/>
          <p:cNvPicPr/>
          <p:nvPr/>
        </p:nvPicPr>
        <p:blipFill rotWithShape="1">
          <a:blip r:embed="rId11"/>
          <a:stretch>
            <a:fillRect/>
          </a:stretch>
        </p:blipFill>
        <p:spPr>
          <a:xfrm>
            <a:off x="2245348" y="4463316"/>
            <a:ext cx="9534943" cy="1250950"/>
          </a:xfrm>
          <a:prstGeom prst="rect">
            <a:avLst/>
          </a:prstGeom>
        </p:spPr>
      </p:pic>
      <p:sp>
        <p:nvSpPr>
          <p:cNvPr id="20" name="Body text copy"/>
          <p:cNvSpPr/>
          <p:nvPr/>
        </p:nvSpPr>
        <p:spPr>
          <a:xfrm>
            <a:off x="2425265" y="4803041"/>
            <a:ext cx="9230349" cy="533400"/>
          </a:xfrm>
          <a:prstGeom prst="rect">
            <a:avLst/>
          </a:prstGeom>
        </p:spPr>
        <p:txBody>
          <a:bodyPr spcFirstLastPara="0" anchor="t" tIns="95250" bIns="0" lIns="95250" rIns="95250"/>
          <a:lstStyle/>
          <a:p>
            <a:pPr algn="l" hangingPunct="0">
              <a:lnSpc>
                <a:spcPct val="100000"/>
              </a:lnSpc>
            </a:pPr>
            <a:r>
              <a:rPr sz="2250" b="1">
                <a:solidFill>
                  <a:srgbClr val="434343"/>
                </a:solidFill>
                <a:latin typeface="Caviar Dreams"/>
                <a:ea typeface="+mn-ea"/>
                <a:cs typeface="Caviar Dreams"/>
              </a:rPr>
              <a:t>Cleaned dataset includes: [A] 96,240 entries, [B] 10 columns</a:t>
            </a:r>
          </a:p>
        </p:txBody>
      </p:sp>
      <p:sp>
        <p:nvSpPr>
          <p:cNvPr id="21" name="Body text copy copy 1"/>
          <p:cNvSpPr/>
          <p:nvPr/>
        </p:nvSpPr>
        <p:spPr>
          <a:xfrm>
            <a:off x="863707" y="4524375"/>
            <a:ext cx="1092200" cy="1092200"/>
          </a:xfrm>
          <a:prstGeom prst="rect">
            <a:avLst/>
          </a:prstGeom>
          <a:solidFill>
            <a:srgbClr val="FCD980"/>
          </a:solidFill>
          <a:ln w="9525" cmpd="sng">
            <a:solidFill>
              <a:srgbClr val="000000">
                <a:alpha val="0"/>
              </a:srgbClr>
            </a:solidFill>
          </a:ln>
        </p:spPr>
        <p:txBody>
          <a:bodyPr spcFirstLastPara="0" anchor="t" tIns="133195" bIns="0" lIns="133195" rIns="133195"/>
          <a:lstStyle/>
          <a:p>
            <a:pPr algn="ctr" hangingPunct="0">
              <a:lnSpc>
                <a:spcPct val="125000"/>
              </a:lnSpc>
            </a:pPr>
            <a:r>
              <a:rPr sz="4195" b="1">
                <a:solidFill>
                  <a:srgbClr val="FFFFFF"/>
                </a:solidFill>
                <a:latin typeface="Economica"/>
                <a:ea typeface="+mn-ea"/>
                <a:cs typeface="Economica"/>
              </a:rPr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39300242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6D8D3"/>
        </a:solidFill>
        <a:effectLst/>
      </p:bgPr>
    </p:bg>
    <p:spTree>
      <p:nvGrpSpPr>
        <p:cNvPr id="1" name="Content copy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hape-1"/>
          <p:cNvPicPr/>
          <p:nvPr/>
        </p:nvPicPr>
        <p:blipFill rotWithShape="1">
          <a:blip r:embed="rId3"/>
          <a:stretch>
            <a:fillRect/>
          </a:stretch>
        </p:blipFill>
        <p:spPr>
          <a:xfrm>
            <a:off x="2231534" y="1430543"/>
            <a:ext cx="9534943" cy="1250950"/>
          </a:xfrm>
          <a:prstGeom prst="rect">
            <a:avLst/>
          </a:prstGeom>
        </p:spPr>
      </p:pic>
      <p:sp>
        <p:nvSpPr>
          <p:cNvPr id="3" name="Body text copy"/>
          <p:cNvSpPr/>
          <p:nvPr/>
        </p:nvSpPr>
        <p:spPr>
          <a:xfrm>
            <a:off x="2411450" y="1761801"/>
            <a:ext cx="9230349" cy="533400"/>
          </a:xfrm>
          <a:prstGeom prst="rect">
            <a:avLst/>
          </a:prstGeom>
        </p:spPr>
        <p:txBody>
          <a:bodyPr spcFirstLastPara="0" anchor="t" tIns="95250" bIns="0" lIns="95250" rIns="95250"/>
          <a:lstStyle/>
          <a:p>
            <a:pPr algn="l" hangingPunct="0">
              <a:lnSpc>
                <a:spcPct val="100000"/>
              </a:lnSpc>
            </a:pPr>
            <a:r>
              <a:rPr sz="2250" b="1">
                <a:solidFill>
                  <a:srgbClr val="434343"/>
                </a:solidFill>
                <a:latin typeface="Caviar Dreams"/>
                <a:ea typeface="+mn-ea"/>
                <a:cs typeface="Caviar Dreams"/>
              </a:rPr>
              <a:t>Original dataset included 130,000 entries</a:t>
            </a:r>
          </a:p>
        </p:txBody>
      </p:sp>
      <p:pic>
        <p:nvPicPr>
          <p:cNvPr id="4" name="Shape-1"/>
          <p:cNvPicPr/>
          <p:nvPr/>
        </p:nvPicPr>
        <p:blipFill rotWithShape="1">
          <a:blip r:embed="rId4"/>
          <a:stretch>
            <a:fillRect/>
          </a:stretch>
        </p:blipFill>
        <p:spPr>
          <a:xfrm>
            <a:off x="2260903" y="2948926"/>
            <a:ext cx="9503663" cy="1246955"/>
          </a:xfrm>
          <a:prstGeom prst="rect">
            <a:avLst/>
          </a:prstGeom>
        </p:spPr>
      </p:pic>
      <p:sp>
        <p:nvSpPr>
          <p:cNvPr id="5" name="Body text copy"/>
          <p:cNvSpPr/>
          <p:nvPr/>
        </p:nvSpPr>
        <p:spPr>
          <a:xfrm>
            <a:off x="2416529" y="3048529"/>
            <a:ext cx="9230349" cy="1009650"/>
          </a:xfrm>
          <a:prstGeom prst="rect">
            <a:avLst/>
          </a:prstGeom>
        </p:spPr>
        <p:txBody>
          <a:bodyPr spcFirstLastPara="0" anchor="t" tIns="95250" bIns="0" lIns="95250" rIns="95250"/>
          <a:lstStyle/>
          <a:p>
            <a:pPr algn="l" hangingPunct="0">
              <a:lnSpc>
                <a:spcPct val="100000"/>
              </a:lnSpc>
            </a:pPr>
            <a:r>
              <a:rPr sz="1800" b="1">
                <a:solidFill>
                  <a:srgbClr val="434343"/>
                </a:solidFill>
                <a:latin typeface="Caviar Dreams"/>
                <a:ea typeface="+mn-ea"/>
                <a:cs typeface="Caviar Dreams"/>
              </a:rPr>
              <a:t>Data cleaning included: [A]</a:t>
            </a:r>
            <a:r>
              <a:rPr sz="1800" b="1">
                <a:solidFill>
                  <a:srgbClr val="434343"/>
                </a:solidFill>
                <a:latin typeface="Caviar Dreams"/>
                <a:ea typeface="+mn-ea"/>
                <a:cs typeface="Caviar Dreams"/>
              </a:rPr>
              <a:t> Clean-up specialty characters, [B] Review for null values and removal of columns with many null values (ie: “region_1), [C] Remove unnecessary columns (ie: “taster_twitter_handle”)</a:t>
            </a:r>
          </a:p>
        </p:txBody>
      </p:sp>
      <p:pic>
        <p:nvPicPr>
          <p:cNvPr id="6" name="Shape-1"/>
          <p:cNvPicPr/>
          <p:nvPr/>
        </p:nvPicPr>
        <p:blipFill rotWithShape="1">
          <a:blip r:embed="rId5"/>
          <a:stretch>
            <a:fillRect/>
          </a:stretch>
        </p:blipFill>
        <p:spPr>
          <a:xfrm>
            <a:off x="2245348" y="4463316"/>
            <a:ext cx="9534943" cy="1250950"/>
          </a:xfrm>
          <a:prstGeom prst="rect">
            <a:avLst/>
          </a:prstGeom>
        </p:spPr>
      </p:pic>
      <p:sp>
        <p:nvSpPr>
          <p:cNvPr id="7" name="Body text copy"/>
          <p:cNvSpPr/>
          <p:nvPr/>
        </p:nvSpPr>
        <p:spPr>
          <a:xfrm>
            <a:off x="2425265" y="4803041"/>
            <a:ext cx="9230349" cy="533400"/>
          </a:xfrm>
          <a:prstGeom prst="rect">
            <a:avLst/>
          </a:prstGeom>
        </p:spPr>
        <p:txBody>
          <a:bodyPr spcFirstLastPara="0" anchor="t" tIns="95250" bIns="0" lIns="95250" rIns="95250"/>
          <a:lstStyle/>
          <a:p>
            <a:pPr algn="l" hangingPunct="0">
              <a:lnSpc>
                <a:spcPct val="100000"/>
              </a:lnSpc>
            </a:pPr>
            <a:r>
              <a:rPr sz="2250" b="1">
                <a:solidFill>
                  <a:srgbClr val="434343"/>
                </a:solidFill>
                <a:latin typeface="Caviar Dreams"/>
                <a:ea typeface="+mn-ea"/>
                <a:cs typeface="Caviar Dreams"/>
              </a:rPr>
              <a:t>Cleaned dataset includes: [A] 96,240 entries, [B] 10 columns</a:t>
            </a:r>
          </a:p>
        </p:txBody>
      </p:sp>
      <p:pic>
        <p:nvPicPr>
          <p:cNvPr id="8" name="Shape-1"/>
          <p:cNvPicPr/>
          <p:nvPr/>
        </p:nvPicPr>
        <p:blipFill rotWithShape="1">
          <a:blip r:embed="rId6"/>
          <a:stretch>
            <a:fillRect/>
          </a:stretch>
        </p:blipFill>
        <p:spPr>
          <a:xfrm>
            <a:off x="2254822" y="5981700"/>
            <a:ext cx="9534943" cy="1250950"/>
          </a:xfrm>
          <a:prstGeom prst="rect">
            <a:avLst/>
          </a:prstGeom>
        </p:spPr>
      </p:pic>
      <p:sp>
        <p:nvSpPr>
          <p:cNvPr id="9" name="Body text copy"/>
          <p:cNvSpPr/>
          <p:nvPr/>
        </p:nvSpPr>
        <p:spPr>
          <a:xfrm>
            <a:off x="2434739" y="6149974"/>
            <a:ext cx="9230349" cy="876300"/>
          </a:xfrm>
          <a:prstGeom prst="rect">
            <a:avLst/>
          </a:prstGeom>
        </p:spPr>
        <p:txBody>
          <a:bodyPr spcFirstLastPara="0" anchor="t" tIns="95250" bIns="0" lIns="95250" rIns="95250"/>
          <a:lstStyle/>
          <a:p>
            <a:pPr algn="l" hangingPunct="0">
              <a:lnSpc>
                <a:spcPct val="100000"/>
              </a:lnSpc>
            </a:pPr>
            <a:r>
              <a:rPr sz="2250" b="1">
                <a:solidFill>
                  <a:srgbClr val="434343"/>
                </a:solidFill>
                <a:latin typeface="Caviar Dreams"/>
                <a:ea typeface="+mn-ea"/>
                <a:cs typeface="Caviar Dreams"/>
              </a:rPr>
              <a:t>NLP Parsing Description Field: Identified most common descriptors and assigned as additional features</a:t>
            </a:r>
          </a:p>
        </p:txBody>
      </p:sp>
      <p:pic>
        <p:nvPicPr>
          <p:cNvPr id="10" name="54_Food_Grapes2"/>
          <p:cNvPicPr/>
          <p:nvPr/>
        </p:nvPicPr>
        <p:blipFill rotWithShape="1">
          <a:blip r:embed="rId7"/>
          <a:stretch>
            <a:fillRect/>
          </a:stretch>
        </p:blipFill>
        <p:spPr>
          <a:xfrm>
            <a:off x="11647102" y="285750"/>
            <a:ext cx="1304433" cy="919625"/>
          </a:xfrm>
          <a:prstGeom prst="rect">
            <a:avLst/>
          </a:prstGeom>
        </p:spPr>
      </p:pic>
      <p:pic>
        <p:nvPicPr>
          <p:cNvPr id="11" name="57_Food_Grape1"/>
          <p:cNvPicPr/>
          <p:nvPr/>
        </p:nvPicPr>
        <p:blipFill rotWithShape="1">
          <a:blip r:embed="rId8"/>
          <a:stretch>
            <a:fillRect/>
          </a:stretch>
        </p:blipFill>
        <p:spPr>
          <a:xfrm>
            <a:off x="945475" y="1285875"/>
            <a:ext cx="1205601" cy="1393759"/>
          </a:xfrm>
          <a:prstGeom prst="rect">
            <a:avLst/>
          </a:prstGeom>
        </p:spPr>
      </p:pic>
      <p:sp>
        <p:nvSpPr>
          <p:cNvPr id="12" name="Body text copy"/>
          <p:cNvSpPr/>
          <p:nvPr/>
        </p:nvSpPr>
        <p:spPr>
          <a:xfrm>
            <a:off x="1210756" y="1878222"/>
            <a:ext cx="686304" cy="508722"/>
          </a:xfrm>
          <a:prstGeom prst="rect">
            <a:avLst/>
          </a:prstGeom>
        </p:spPr>
        <p:txBody>
          <a:bodyPr spcFirstLastPara="0" anchor="t" tIns="0" bIns="0" lIns="69688" rIns="69688"/>
          <a:lstStyle/>
          <a:p>
            <a:pPr algn="ctr" hangingPunct="0">
              <a:lnSpc>
                <a:spcPct val="100000"/>
              </a:lnSpc>
            </a:pPr>
            <a:r>
              <a:rPr sz="3292" b="1">
                <a:solidFill>
                  <a:srgbClr val="FFFFFF"/>
                </a:solidFill>
                <a:latin typeface="Libre-Baskerville"/>
                <a:ea typeface="+mn-ea"/>
                <a:cs typeface="Libre-Baskerville"/>
              </a:rPr>
              <a:t>01</a:t>
            </a:r>
          </a:p>
        </p:txBody>
      </p:sp>
      <p:pic>
        <p:nvPicPr>
          <p:cNvPr id="13" name="57_Food_Grape1"/>
          <p:cNvPicPr/>
          <p:nvPr/>
        </p:nvPicPr>
        <p:blipFill rotWithShape="1">
          <a:blip r:embed="rId9"/>
          <a:stretch>
            <a:fillRect/>
          </a:stretch>
        </p:blipFill>
        <p:spPr>
          <a:xfrm>
            <a:off x="945475" y="2790825"/>
            <a:ext cx="1205601" cy="1393759"/>
          </a:xfrm>
          <a:prstGeom prst="rect">
            <a:avLst/>
          </a:prstGeom>
        </p:spPr>
      </p:pic>
      <p:sp>
        <p:nvSpPr>
          <p:cNvPr id="14" name="Body text copy"/>
          <p:cNvSpPr/>
          <p:nvPr/>
        </p:nvSpPr>
        <p:spPr>
          <a:xfrm>
            <a:off x="1173824" y="3383172"/>
            <a:ext cx="770861" cy="508722"/>
          </a:xfrm>
          <a:prstGeom prst="rect">
            <a:avLst/>
          </a:prstGeom>
        </p:spPr>
        <p:txBody>
          <a:bodyPr spcFirstLastPara="0" anchor="t" tIns="0" bIns="0" lIns="69688" rIns="69688"/>
          <a:lstStyle/>
          <a:p>
            <a:pPr algn="ctr" hangingPunct="0">
              <a:lnSpc>
                <a:spcPct val="100000"/>
              </a:lnSpc>
            </a:pPr>
            <a:r>
              <a:rPr sz="3292" b="1">
                <a:solidFill>
                  <a:srgbClr val="FFFFFF"/>
                </a:solidFill>
                <a:latin typeface="Libre-Baskerville"/>
                <a:ea typeface="+mn-ea"/>
                <a:cs typeface="Libre-Baskerville"/>
              </a:rPr>
              <a:t>02</a:t>
            </a:r>
          </a:p>
        </p:txBody>
      </p:sp>
      <p:pic>
        <p:nvPicPr>
          <p:cNvPr id="15" name="57_Food_Grape1"/>
          <p:cNvPicPr/>
          <p:nvPr/>
        </p:nvPicPr>
        <p:blipFill rotWithShape="1">
          <a:blip r:embed="rId10"/>
          <a:stretch>
            <a:fillRect/>
          </a:stretch>
        </p:blipFill>
        <p:spPr>
          <a:xfrm>
            <a:off x="946342" y="4371975"/>
            <a:ext cx="1205601" cy="1393759"/>
          </a:xfrm>
          <a:prstGeom prst="rect">
            <a:avLst/>
          </a:prstGeom>
        </p:spPr>
      </p:pic>
      <p:sp>
        <p:nvSpPr>
          <p:cNvPr id="16" name="Body text copy"/>
          <p:cNvSpPr/>
          <p:nvPr/>
        </p:nvSpPr>
        <p:spPr>
          <a:xfrm>
            <a:off x="1174692" y="4964322"/>
            <a:ext cx="770861" cy="508722"/>
          </a:xfrm>
          <a:prstGeom prst="rect">
            <a:avLst/>
          </a:prstGeom>
        </p:spPr>
        <p:txBody>
          <a:bodyPr spcFirstLastPara="0" anchor="t" tIns="0" bIns="0" lIns="69688" rIns="69688"/>
          <a:lstStyle/>
          <a:p>
            <a:pPr algn="ctr" hangingPunct="0">
              <a:lnSpc>
                <a:spcPct val="100000"/>
              </a:lnSpc>
            </a:pPr>
            <a:r>
              <a:rPr sz="3292" b="1">
                <a:solidFill>
                  <a:srgbClr val="FFFFFF"/>
                </a:solidFill>
                <a:latin typeface="Libre-Baskerville"/>
                <a:ea typeface="+mn-ea"/>
                <a:cs typeface="Libre-Baskerville"/>
              </a:rPr>
              <a:t>03</a:t>
            </a:r>
          </a:p>
        </p:txBody>
      </p:sp>
      <p:pic>
        <p:nvPicPr>
          <p:cNvPr id="17" name="57_Food_Grape1"/>
          <p:cNvPicPr/>
          <p:nvPr/>
        </p:nvPicPr>
        <p:blipFill rotWithShape="1">
          <a:blip r:embed="rId11"/>
          <a:stretch>
            <a:fillRect/>
          </a:stretch>
        </p:blipFill>
        <p:spPr>
          <a:xfrm>
            <a:off x="951174" y="5895975"/>
            <a:ext cx="1205601" cy="1393759"/>
          </a:xfrm>
          <a:prstGeom prst="rect">
            <a:avLst/>
          </a:prstGeom>
        </p:spPr>
      </p:pic>
      <p:sp>
        <p:nvSpPr>
          <p:cNvPr id="18" name="Body text copy"/>
          <p:cNvSpPr/>
          <p:nvPr/>
        </p:nvSpPr>
        <p:spPr>
          <a:xfrm>
            <a:off x="1010780" y="6477000"/>
            <a:ext cx="1078186" cy="504825"/>
          </a:xfrm>
          <a:prstGeom prst="rect">
            <a:avLst/>
          </a:prstGeom>
        </p:spPr>
        <p:txBody>
          <a:bodyPr spcFirstLastPara="0" anchor="t" tIns="0" bIns="0" lIns="95250" rIns="95250"/>
          <a:lstStyle/>
          <a:p>
            <a:pPr algn="ctr" hangingPunct="0">
              <a:lnSpc>
                <a:spcPct val="100000"/>
              </a:lnSpc>
            </a:pPr>
            <a:r>
              <a:rPr sz="3300" b="1">
                <a:solidFill>
                  <a:srgbClr val="FFFFFF"/>
                </a:solidFill>
                <a:latin typeface="Libre-Baskerville"/>
                <a:ea typeface="+mn-ea"/>
                <a:cs typeface="Libre-Baskerville"/>
              </a:rPr>
              <a:t>04</a:t>
            </a:r>
          </a:p>
        </p:txBody>
      </p:sp>
      <p:pic>
        <p:nvPicPr>
          <p:cNvPr id="19" name="53_Food_Grapes1"/>
          <p:cNvPicPr/>
          <p:nvPr/>
        </p:nvPicPr>
        <p:blipFill rotWithShape="1">
          <a:blip r:embed="rId12"/>
          <a:stretch>
            <a:fillRect/>
          </a:stretch>
        </p:blipFill>
        <p:spPr>
          <a:xfrm rot="5400000">
            <a:off x="608708" y="-104775"/>
            <a:ext cx="952500" cy="1587500"/>
          </a:xfrm>
          <a:prstGeom prst="rect">
            <a:avLst/>
          </a:prstGeom>
        </p:spPr>
      </p:pic>
      <p:pic>
        <p:nvPicPr>
          <p:cNvPr id="20" name="Shape-1"/>
          <p:cNvPicPr/>
          <p:nvPr/>
        </p:nvPicPr>
        <p:blipFill rotWithShape="1">
          <a:blip r:embed="rId13"/>
          <a:stretch>
            <a:fillRect/>
          </a:stretch>
        </p:blipFill>
        <p:spPr>
          <a:xfrm>
            <a:off x="2243799" y="207433"/>
            <a:ext cx="9499600" cy="1032933"/>
          </a:xfrm>
          <a:prstGeom prst="rect">
            <a:avLst/>
          </a:prstGeom>
        </p:spPr>
      </p:pic>
      <p:sp>
        <p:nvSpPr>
          <p:cNvPr id="21" name="Body text copy"/>
          <p:cNvSpPr/>
          <p:nvPr/>
        </p:nvSpPr>
        <p:spPr>
          <a:xfrm>
            <a:off x="6553200" y="247650"/>
            <a:ext cx="4848303" cy="926979"/>
          </a:xfrm>
          <a:prstGeom prst="rect">
            <a:avLst/>
          </a:prstGeom>
        </p:spPr>
        <p:txBody>
          <a:bodyPr spcFirstLastPara="0" anchor="t" tIns="87451" bIns="0" lIns="87451" rIns="87451"/>
          <a:lstStyle/>
          <a:p>
            <a:pPr algn="l" hangingPunct="0">
              <a:lnSpc>
                <a:spcPct val="100000"/>
              </a:lnSpc>
            </a:pPr>
            <a:r>
              <a:rPr sz="4958">
                <a:solidFill>
                  <a:srgbClr val="121212"/>
                </a:solidFill>
                <a:latin typeface="Caviar Dreams"/>
                <a:ea typeface="+mn-ea"/>
                <a:cs typeface="Caviar Dreams"/>
              </a:rPr>
              <a:t>DATA ANALYSIS</a:t>
            </a:r>
          </a:p>
        </p:txBody>
      </p:sp>
      <p:pic>
        <p:nvPicPr>
          <p:cNvPr id="22" name="Shape-1"/>
          <p:cNvPicPr/>
          <p:nvPr/>
        </p:nvPicPr>
        <p:blipFill rotWithShape="1">
          <a:blip r:embed="rId14"/>
          <a:stretch>
            <a:fillRect/>
          </a:stretch>
        </p:blipFill>
        <p:spPr>
          <a:xfrm>
            <a:off x="2233684" y="218017"/>
            <a:ext cx="4038132" cy="1022350"/>
          </a:xfrm>
          <a:prstGeom prst="rect">
            <a:avLst/>
          </a:prstGeom>
        </p:spPr>
      </p:pic>
      <p:sp>
        <p:nvSpPr>
          <p:cNvPr id="23" name="Body text copy"/>
          <p:cNvSpPr/>
          <p:nvPr/>
        </p:nvSpPr>
        <p:spPr>
          <a:xfrm>
            <a:off x="2217563" y="209550"/>
            <a:ext cx="3971393" cy="1009650"/>
          </a:xfrm>
          <a:prstGeom prst="rect">
            <a:avLst/>
          </a:prstGeom>
        </p:spPr>
        <p:txBody>
          <a:bodyPr spcFirstLastPara="0" anchor="t" tIns="95250" bIns="0" lIns="95250" rIns="95250"/>
          <a:lstStyle/>
          <a:p>
            <a:pPr algn="ctr" hangingPunct="0">
              <a:lnSpc>
                <a:spcPct val="100000"/>
              </a:lnSpc>
            </a:pPr>
            <a:r>
              <a:rPr sz="5400">
                <a:solidFill>
                  <a:srgbClr val="F8FAFB"/>
                </a:solidFill>
                <a:latin typeface="Economica"/>
                <a:ea typeface="+mn-ea"/>
                <a:cs typeface="Economica"/>
              </a:rPr>
              <a:t>EXPLORATORY</a:t>
            </a:r>
          </a:p>
        </p:txBody>
      </p:sp>
    </p:spTree>
    <p:extLst>
      <p:ext uri="{BB962C8B-B14F-4D97-AF65-F5344CB8AC3E}">
        <p14:creationId xmlns:p14="http://schemas.microsoft.com/office/powerpoint/2010/main" val="39300242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0D5"/>
        </a:solidFill>
        <a:effectLst/>
      </p:bgPr>
    </p:bg>
    <p:spTree>
      <p:nvGrpSpPr>
        <p:cNvPr id="1" name="Timeline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hape-8"/>
          <p:cNvPicPr/>
          <p:nvPr/>
        </p:nvPicPr>
        <p:blipFill rotWithShape="1">
          <a:blip r:embed="rId3"/>
          <a:stretch>
            <a:fillRect/>
          </a:stretch>
        </p:blipFill>
        <p:spPr>
          <a:xfrm>
            <a:off x="0" y="0"/>
            <a:ext cx="4371975" cy="3695700"/>
          </a:xfrm>
          <a:prstGeom prst="rect">
            <a:avLst/>
          </a:prstGeom>
        </p:spPr>
      </p:pic>
      <p:pic>
        <p:nvPicPr>
          <p:cNvPr id="3" name="Shape-8"/>
          <p:cNvPicPr/>
          <p:nvPr/>
        </p:nvPicPr>
        <p:blipFill rotWithShape="1">
          <a:blip r:embed="rId4"/>
          <a:stretch>
            <a:fillRect/>
          </a:stretch>
        </p:blipFill>
        <p:spPr>
          <a:xfrm>
            <a:off x="4352925" y="3657600"/>
            <a:ext cx="4371975" cy="3695700"/>
          </a:xfrm>
          <a:prstGeom prst="rect">
            <a:avLst/>
          </a:prstGeom>
        </p:spPr>
      </p:pic>
      <p:pic>
        <p:nvPicPr>
          <p:cNvPr id="4" name="Shape-8"/>
          <p:cNvPicPr/>
          <p:nvPr/>
        </p:nvPicPr>
        <p:blipFill rotWithShape="1">
          <a:blip r:embed="rId5"/>
          <a:stretch>
            <a:fillRect/>
          </a:stretch>
        </p:blipFill>
        <p:spPr>
          <a:xfrm>
            <a:off x="8686800" y="0"/>
            <a:ext cx="4371975" cy="3695700"/>
          </a:xfrm>
          <a:prstGeom prst="rect">
            <a:avLst/>
          </a:prstGeom>
        </p:spPr>
      </p:pic>
      <p:pic>
        <p:nvPicPr>
          <p:cNvPr id="5" name="pgAdmin_db"/>
          <p:cNvPicPr/>
          <p:nvPr/>
        </p:nvPicPr>
        <p:blipFill rotWithShape="1">
          <a:blip r:embed="rId6"/>
          <a:stretch>
            <a:fillRect/>
          </a:stretch>
        </p:blipFill>
        <p:spPr>
          <a:xfrm>
            <a:off x="9244094" y="3409950"/>
            <a:ext cx="3555074" cy="3911600"/>
          </a:xfrm>
          <a:prstGeom prst="rect">
            <a:avLst/>
          </a:prstGeom>
        </p:spPr>
      </p:pic>
      <p:pic>
        <p:nvPicPr>
          <p:cNvPr id="6" name="ERD"/>
          <p:cNvPicPr/>
          <p:nvPr/>
        </p:nvPicPr>
        <p:blipFill rotWithShape="1">
          <a:blip r:embed="rId7"/>
          <a:stretch>
            <a:fillRect/>
          </a:stretch>
        </p:blipFill>
        <p:spPr>
          <a:xfrm>
            <a:off x="6497" y="4010025"/>
            <a:ext cx="4491552" cy="2877401"/>
          </a:xfrm>
          <a:prstGeom prst="rect">
            <a:avLst/>
          </a:prstGeom>
        </p:spPr>
      </p:pic>
      <p:pic>
        <p:nvPicPr>
          <p:cNvPr id="7" name="AWS"/>
          <p:cNvPicPr/>
          <p:nvPr/>
        </p:nvPicPr>
        <p:blipFill rotWithShape="1">
          <a:blip r:embed="rId8"/>
          <a:stretch>
            <a:fillRect/>
          </a:stretch>
        </p:blipFill>
        <p:spPr>
          <a:xfrm>
            <a:off x="3914680" y="1485900"/>
            <a:ext cx="5338348" cy="1543116"/>
          </a:xfrm>
          <a:prstGeom prst="rect">
            <a:avLst/>
          </a:prstGeom>
        </p:spPr>
      </p:pic>
      <p:pic>
        <p:nvPicPr>
          <p:cNvPr id="8" name="emoji angry wrr outline"/>
          <p:cNvPicPr/>
          <p:nvPr/>
        </p:nvPicPr>
        <p:blipFill rotWithShape="1">
          <a:blip r:embed="rId9"/>
          <a:stretch>
            <a:fillRect/>
          </a:stretch>
        </p:blipFill>
        <p:spPr>
          <a:xfrm>
            <a:off x="7486650" y="6315075"/>
            <a:ext cx="497913" cy="497913"/>
          </a:xfrm>
          <a:prstGeom prst="rect">
            <a:avLst/>
          </a:prstGeom>
        </p:spPr>
      </p:pic>
      <p:pic>
        <p:nvPicPr>
          <p:cNvPr id="9" name="Take Off"/>
          <p:cNvPicPr/>
          <p:nvPr/>
        </p:nvPicPr>
        <p:blipFill rotWithShape="1">
          <a:blip r:embed="rId10"/>
          <a:stretch>
            <a:fillRect/>
          </a:stretch>
        </p:blipFill>
        <p:spPr>
          <a:xfrm>
            <a:off x="5985803" y="3286125"/>
            <a:ext cx="1084792" cy="793443"/>
          </a:xfrm>
          <a:prstGeom prst="rect">
            <a:avLst/>
          </a:prstGeom>
        </p:spPr>
      </p:pic>
      <p:pic>
        <p:nvPicPr>
          <p:cNvPr id="10" name="Take Off copy 1"/>
          <p:cNvPicPr/>
          <p:nvPr/>
        </p:nvPicPr>
        <p:blipFill rotWithShape="1">
          <a:blip r:embed="rId11"/>
          <a:stretch>
            <a:fillRect/>
          </a:stretch>
        </p:blipFill>
        <p:spPr>
          <a:xfrm rot="10800000">
            <a:off x="1715785" y="3286125"/>
            <a:ext cx="1084792" cy="793443"/>
          </a:xfrm>
          <a:prstGeom prst="rect">
            <a:avLst/>
          </a:prstGeom>
        </p:spPr>
      </p:pic>
      <p:pic>
        <p:nvPicPr>
          <p:cNvPr id="11" name="Take Off copy 2"/>
          <p:cNvPicPr/>
          <p:nvPr/>
        </p:nvPicPr>
        <p:blipFill rotWithShape="1">
          <a:blip r:embed="rId12"/>
          <a:stretch>
            <a:fillRect/>
          </a:stretch>
        </p:blipFill>
        <p:spPr>
          <a:xfrm rot="10800000">
            <a:off x="10484991" y="3295650"/>
            <a:ext cx="1084792" cy="793443"/>
          </a:xfrm>
          <a:prstGeom prst="rect">
            <a:avLst/>
          </a:prstGeom>
        </p:spPr>
      </p:pic>
      <p:sp>
        <p:nvSpPr>
          <p:cNvPr id="12" name="Body text copy copy 1"/>
          <p:cNvSpPr/>
          <p:nvPr/>
        </p:nvSpPr>
        <p:spPr>
          <a:xfrm>
            <a:off x="1625663" y="119063"/>
            <a:ext cx="1092200" cy="1092200"/>
          </a:xfrm>
          <a:prstGeom prst="rect">
            <a:avLst/>
          </a:prstGeom>
          <a:solidFill>
            <a:srgbClr val="60C6C4"/>
          </a:solidFill>
          <a:ln w="9525" cmpd="sng">
            <a:solidFill>
              <a:srgbClr val="000000">
                <a:alpha val="0"/>
              </a:srgbClr>
            </a:solidFill>
          </a:ln>
        </p:spPr>
        <p:txBody>
          <a:bodyPr spcFirstLastPara="0" anchor="t" tIns="133195" bIns="0" lIns="133195" rIns="133195"/>
          <a:lstStyle/>
          <a:p>
            <a:pPr algn="ctr" hangingPunct="0">
              <a:lnSpc>
                <a:spcPct val="125000"/>
              </a:lnSpc>
            </a:pPr>
            <a:r>
              <a:rPr sz="4195" b="1">
                <a:solidFill>
                  <a:srgbClr val="FFFFFF"/>
                </a:solidFill>
                <a:latin typeface="Economica"/>
                <a:ea typeface="+mn-ea"/>
                <a:cs typeface="Economica"/>
              </a:rPr>
              <a:t>01</a:t>
            </a:r>
          </a:p>
        </p:txBody>
      </p:sp>
      <p:sp>
        <p:nvSpPr>
          <p:cNvPr id="13" name="Body text copy"/>
          <p:cNvSpPr/>
          <p:nvPr/>
        </p:nvSpPr>
        <p:spPr>
          <a:xfrm>
            <a:off x="552450" y="771525"/>
            <a:ext cx="3238500" cy="2590800"/>
          </a:xfrm>
          <a:prstGeom prst="rect">
            <a:avLst/>
          </a:prstGeom>
        </p:spPr>
        <p:txBody>
          <a:bodyPr spcFirstLastPara="0" anchor="t" tIns="95250" bIns="0" lIns="95250" rIns="95250"/>
          <a:lstStyle/>
          <a:p>
            <a:pPr algn="ctr" hangingPunct="0">
              <a:lnSpc>
                <a:spcPct val="116667"/>
              </a:lnSpc>
            </a:pPr>
            <a:r>
              <a:rPr sz="2250">
                <a:solidFill>
                  <a:srgbClr val="3A3335"/>
                </a:solidFill>
                <a:latin typeface="Raleway"/>
                <a:ea typeface="+mn-ea"/>
                <a:cs typeface="Raleway"/>
              </a:rPr>
              <a:t>We began by visually mapping out our database tables connections in an Entity Relationship Diagram (ERD).</a:t>
            </a:r>
          </a:p>
        </p:txBody>
      </p:sp>
      <p:sp>
        <p:nvSpPr>
          <p:cNvPr id="14" name="Body text copy copy 2"/>
          <p:cNvSpPr/>
          <p:nvPr/>
        </p:nvSpPr>
        <p:spPr>
          <a:xfrm>
            <a:off x="5959475" y="6086475"/>
            <a:ext cx="1092200" cy="1092200"/>
          </a:xfrm>
          <a:prstGeom prst="rect">
            <a:avLst/>
          </a:prstGeom>
          <a:solidFill>
            <a:srgbClr val="60C6C4"/>
          </a:solidFill>
          <a:ln w="9525" cmpd="sng">
            <a:solidFill>
              <a:srgbClr val="000000">
                <a:alpha val="0"/>
              </a:srgbClr>
            </a:solidFill>
          </a:ln>
        </p:spPr>
        <p:txBody>
          <a:bodyPr spcFirstLastPara="0" anchor="t" tIns="133195" bIns="0" lIns="133195" rIns="133195"/>
          <a:lstStyle/>
          <a:p>
            <a:pPr algn="ctr" hangingPunct="0">
              <a:lnSpc>
                <a:spcPct val="125000"/>
              </a:lnSpc>
            </a:pPr>
            <a:r>
              <a:rPr sz="4195" b="1">
                <a:solidFill>
                  <a:srgbClr val="FFFFFF"/>
                </a:solidFill>
                <a:latin typeface="Economica"/>
                <a:ea typeface="+mn-ea"/>
                <a:cs typeface="Economica"/>
              </a:rPr>
              <a:t>02</a:t>
            </a:r>
          </a:p>
        </p:txBody>
      </p:sp>
      <p:sp>
        <p:nvSpPr>
          <p:cNvPr id="15" name="Body text copy"/>
          <p:cNvSpPr/>
          <p:nvPr/>
        </p:nvSpPr>
        <p:spPr>
          <a:xfrm>
            <a:off x="4905375" y="4010025"/>
            <a:ext cx="3238500" cy="2590800"/>
          </a:xfrm>
          <a:prstGeom prst="rect">
            <a:avLst/>
          </a:prstGeom>
        </p:spPr>
        <p:txBody>
          <a:bodyPr spcFirstLastPara="0" anchor="t" tIns="95250" bIns="0" lIns="95250" rIns="95250"/>
          <a:lstStyle/>
          <a:p>
            <a:pPr algn="ctr" hangingPunct="0">
              <a:lnSpc>
                <a:spcPct val="116667"/>
              </a:lnSpc>
            </a:pPr>
            <a:r>
              <a:rPr sz="2250">
                <a:solidFill>
                  <a:srgbClr val="3A3335"/>
                </a:solidFill>
                <a:latin typeface="Raleway"/>
                <a:ea typeface="+mn-ea"/>
                <a:cs typeface="Raleway"/>
              </a:rPr>
              <a:t>Next, we created our RDS database in AWS to host our database in the cloud...then ended up deleting it after it was hacked. </a:t>
            </a:r>
          </a:p>
        </p:txBody>
      </p:sp>
      <p:sp>
        <p:nvSpPr>
          <p:cNvPr id="16" name="Body text copy copy 3"/>
          <p:cNvSpPr/>
          <p:nvPr/>
        </p:nvSpPr>
        <p:spPr>
          <a:xfrm>
            <a:off x="10329265" y="119063"/>
            <a:ext cx="1092200" cy="1092200"/>
          </a:xfrm>
          <a:prstGeom prst="rect">
            <a:avLst/>
          </a:prstGeom>
          <a:solidFill>
            <a:srgbClr val="60C6C4"/>
          </a:solidFill>
          <a:ln w="9525" cmpd="sng">
            <a:solidFill>
              <a:srgbClr val="000000">
                <a:alpha val="0"/>
              </a:srgbClr>
            </a:solidFill>
          </a:ln>
        </p:spPr>
        <p:txBody>
          <a:bodyPr spcFirstLastPara="0" anchor="t" tIns="133195" bIns="0" lIns="133195" rIns="133195"/>
          <a:lstStyle/>
          <a:p>
            <a:pPr algn="ctr" hangingPunct="0">
              <a:lnSpc>
                <a:spcPct val="125000"/>
              </a:lnSpc>
            </a:pPr>
            <a:r>
              <a:rPr sz="4195" b="1">
                <a:solidFill>
                  <a:srgbClr val="FFFFFF"/>
                </a:solidFill>
                <a:latin typeface="Economica"/>
                <a:ea typeface="+mn-ea"/>
                <a:cs typeface="Economica"/>
              </a:rPr>
              <a:t>03</a:t>
            </a:r>
          </a:p>
        </p:txBody>
      </p:sp>
      <p:sp>
        <p:nvSpPr>
          <p:cNvPr id="17" name="Body text copy"/>
          <p:cNvSpPr/>
          <p:nvPr/>
        </p:nvSpPr>
        <p:spPr>
          <a:xfrm>
            <a:off x="9255544" y="771525"/>
            <a:ext cx="3238500" cy="2190750"/>
          </a:xfrm>
          <a:prstGeom prst="rect">
            <a:avLst/>
          </a:prstGeom>
        </p:spPr>
        <p:txBody>
          <a:bodyPr spcFirstLastPara="0" anchor="t" tIns="95250" bIns="0" lIns="95250" rIns="95250"/>
          <a:lstStyle/>
          <a:p>
            <a:pPr algn="ctr" hangingPunct="0">
              <a:lnSpc>
                <a:spcPct val="116667"/>
              </a:lnSpc>
            </a:pPr>
            <a:r>
              <a:rPr sz="2250">
                <a:solidFill>
                  <a:srgbClr val="3A3335"/>
                </a:solidFill>
                <a:latin typeface="Raleway"/>
                <a:ea typeface="+mn-ea"/>
                <a:cs typeface="Raleway"/>
              </a:rPr>
              <a:t>Finally, we developed our database schema in pgAdmin and joined all of the tables into a master .CSV file.</a:t>
            </a:r>
          </a:p>
        </p:txBody>
      </p:sp>
      <p:sp>
        <p:nvSpPr>
          <p:cNvPr id="18" name="Body text copy copy 4"/>
          <p:cNvSpPr/>
          <p:nvPr/>
        </p:nvSpPr>
        <p:spPr>
          <a:xfrm>
            <a:off x="4000632" y="19050"/>
            <a:ext cx="4847167" cy="960967"/>
          </a:xfrm>
          <a:prstGeom prst="rect">
            <a:avLst/>
          </a:prstGeom>
          <a:solidFill>
            <a:srgbClr val="EB5E55"/>
          </a:solidFill>
        </p:spPr>
        <p:txBody>
          <a:bodyPr spcFirstLastPara="0" anchor="t" tIns="95250" bIns="0" lIns="95250" rIns="95250"/>
          <a:lstStyle/>
          <a:p>
            <a:pPr algn="ctr" hangingPunct="0">
              <a:lnSpc>
                <a:spcPct val="100000"/>
              </a:lnSpc>
            </a:pPr>
            <a:r>
              <a:rPr sz="6000">
                <a:solidFill>
                  <a:srgbClr val="F8FAFB"/>
                </a:solidFill>
                <a:latin typeface="Economica"/>
                <a:ea typeface="+mn-ea"/>
                <a:cs typeface="Economica"/>
              </a:rPr>
              <a:t>DATABASE</a:t>
            </a:r>
          </a:p>
        </p:txBody>
      </p:sp>
    </p:spTree>
    <p:extLst>
      <p:ext uri="{BB962C8B-B14F-4D97-AF65-F5344CB8AC3E}">
        <p14:creationId xmlns:p14="http://schemas.microsoft.com/office/powerpoint/2010/main" val="39300242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6D8D3"/>
        </a:solidFill>
        <a:effectLst/>
      </p:bgPr>
    </p:bg>
    <p:spTree>
      <p:nvGrpSpPr>
        <p:cNvPr id="1" name="Lesson 1 copy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ricePointsLabels"/>
          <p:cNvPicPr/>
          <p:nvPr/>
        </p:nvPicPr>
        <p:blipFill rotWithShape="1">
          <a:blip r:embed="rId3"/>
          <a:stretch>
            <a:fillRect/>
          </a:stretch>
        </p:blipFill>
        <p:spPr>
          <a:xfrm>
            <a:off x="8362950" y="279400"/>
            <a:ext cx="4440767" cy="2775479"/>
          </a:xfrm>
          <a:prstGeom prst="rect">
            <a:avLst/>
          </a:prstGeom>
        </p:spPr>
      </p:pic>
      <p:pic>
        <p:nvPicPr>
          <p:cNvPr id="3" name="Price and Points"/>
          <p:cNvPicPr/>
          <p:nvPr/>
        </p:nvPicPr>
        <p:blipFill rotWithShape="1">
          <a:blip r:embed="rId4"/>
          <a:stretch>
            <a:fillRect/>
          </a:stretch>
        </p:blipFill>
        <p:spPr>
          <a:xfrm>
            <a:off x="541606" y="1562100"/>
            <a:ext cx="5852503" cy="3612092"/>
          </a:xfrm>
          <a:prstGeom prst="rect">
            <a:avLst/>
          </a:prstGeom>
        </p:spPr>
      </p:pic>
      <p:pic>
        <p:nvPicPr>
          <p:cNvPr id="4" name="53_Food_Grapes1"/>
          <p:cNvPicPr/>
          <p:nvPr/>
        </p:nvPicPr>
        <p:blipFill rotWithShape="1">
          <a:blip r:embed="rId5"/>
          <a:stretch>
            <a:fillRect/>
          </a:stretch>
        </p:blipFill>
        <p:spPr>
          <a:xfrm rot="5400000">
            <a:off x="7305675" y="0"/>
            <a:ext cx="1461730" cy="2436217"/>
          </a:xfrm>
          <a:prstGeom prst="rect">
            <a:avLst/>
          </a:prstGeom>
        </p:spPr>
      </p:pic>
      <p:pic>
        <p:nvPicPr>
          <p:cNvPr id="5" name="PriceByWineryCountry"/>
          <p:cNvPicPr/>
          <p:nvPr/>
        </p:nvPicPr>
        <p:blipFill rotWithShape="1">
          <a:blip r:embed="rId6"/>
          <a:stretch>
            <a:fillRect/>
          </a:stretch>
        </p:blipFill>
        <p:spPr>
          <a:xfrm>
            <a:off x="5484667" y="3228975"/>
            <a:ext cx="5774267" cy="3887104"/>
          </a:xfrm>
          <a:prstGeom prst="rect">
            <a:avLst/>
          </a:prstGeom>
        </p:spPr>
      </p:pic>
      <p:pic>
        <p:nvPicPr>
          <p:cNvPr id="6" name="54_Food_Grapes2"/>
          <p:cNvPicPr/>
          <p:nvPr/>
        </p:nvPicPr>
        <p:blipFill rotWithShape="1">
          <a:blip r:embed="rId7"/>
          <a:stretch>
            <a:fillRect/>
          </a:stretch>
        </p:blipFill>
        <p:spPr>
          <a:xfrm>
            <a:off x="2437384" y="5505450"/>
            <a:ext cx="2293712" cy="1617067"/>
          </a:xfrm>
          <a:prstGeom prst="rect">
            <a:avLst/>
          </a:prstGeom>
        </p:spPr>
      </p:pic>
      <p:pic>
        <p:nvPicPr>
          <p:cNvPr id="7" name="333_Food_WineBottle"/>
          <p:cNvPicPr/>
          <p:nvPr/>
        </p:nvPicPr>
        <p:blipFill rotWithShape="1">
          <a:blip r:embed="rId8"/>
          <a:stretch>
            <a:fillRect/>
          </a:stretch>
        </p:blipFill>
        <p:spPr>
          <a:xfrm>
            <a:off x="1866814" y="5314950"/>
            <a:ext cx="561975" cy="1905000"/>
          </a:xfrm>
          <a:prstGeom prst="rect">
            <a:avLst/>
          </a:prstGeom>
        </p:spPr>
      </p:pic>
      <p:pic>
        <p:nvPicPr>
          <p:cNvPr id="8" name="55_Food_Grapes3"/>
          <p:cNvPicPr/>
          <p:nvPr/>
        </p:nvPicPr>
        <p:blipFill rotWithShape="1">
          <a:blip r:embed="rId9"/>
          <a:stretch>
            <a:fillRect/>
          </a:stretch>
        </p:blipFill>
        <p:spPr>
          <a:xfrm>
            <a:off x="180975" y="5852650"/>
            <a:ext cx="1142765" cy="1376825"/>
          </a:xfrm>
          <a:prstGeom prst="rect">
            <a:avLst/>
          </a:prstGeom>
        </p:spPr>
      </p:pic>
      <p:pic>
        <p:nvPicPr>
          <p:cNvPr id="9" name="56_Food_Grapes4"/>
          <p:cNvPicPr/>
          <p:nvPr/>
        </p:nvPicPr>
        <p:blipFill rotWithShape="1">
          <a:blip r:embed="rId10"/>
          <a:stretch>
            <a:fillRect/>
          </a:stretch>
        </p:blipFill>
        <p:spPr>
          <a:xfrm rot="-1953834">
            <a:off x="757798" y="5857875"/>
            <a:ext cx="1021190" cy="1128387"/>
          </a:xfrm>
          <a:prstGeom prst="rect">
            <a:avLst/>
          </a:prstGeom>
        </p:spPr>
      </p:pic>
      <p:pic>
        <p:nvPicPr>
          <p:cNvPr id="10" name="PointsByCountry"/>
          <p:cNvPicPr/>
          <p:nvPr/>
        </p:nvPicPr>
        <p:blipFill rotWithShape="1">
          <a:blip r:embed="rId11"/>
          <a:stretch>
            <a:fillRect/>
          </a:stretch>
        </p:blipFill>
        <p:spPr>
          <a:xfrm>
            <a:off x="9201150" y="3467100"/>
            <a:ext cx="3423303" cy="3432241"/>
          </a:xfrm>
          <a:prstGeom prst="rect">
            <a:avLst/>
          </a:prstGeom>
        </p:spPr>
      </p:pic>
      <p:pic>
        <p:nvPicPr>
          <p:cNvPr id="11" name="Shape-1"/>
          <p:cNvPicPr/>
          <p:nvPr/>
        </p:nvPicPr>
        <p:blipFill rotWithShape="1">
          <a:blip r:embed="rId12"/>
          <a:stretch>
            <a:fillRect/>
          </a:stretch>
        </p:blipFill>
        <p:spPr>
          <a:xfrm>
            <a:off x="599038" y="285750"/>
            <a:ext cx="5742517" cy="818092"/>
          </a:xfrm>
          <a:prstGeom prst="rect">
            <a:avLst/>
          </a:prstGeom>
        </p:spPr>
      </p:pic>
      <p:sp>
        <p:nvSpPr>
          <p:cNvPr id="12" name="Body text copy"/>
          <p:cNvSpPr/>
          <p:nvPr/>
        </p:nvSpPr>
        <p:spPr>
          <a:xfrm>
            <a:off x="3034081" y="378765"/>
            <a:ext cx="3438707" cy="616226"/>
          </a:xfrm>
          <a:prstGeom prst="rect">
            <a:avLst/>
          </a:prstGeom>
        </p:spPr>
        <p:txBody>
          <a:bodyPr spcFirstLastPara="0" anchor="t" tIns="58134" bIns="0" lIns="58134" rIns="58134"/>
          <a:lstStyle/>
          <a:p>
            <a:pPr algn="l" hangingPunct="0">
              <a:lnSpc>
                <a:spcPct val="100000"/>
              </a:lnSpc>
            </a:pPr>
            <a:r>
              <a:rPr sz="3296">
                <a:solidFill>
                  <a:srgbClr val="121212"/>
                </a:solidFill>
                <a:latin typeface="Caviar Dreams"/>
                <a:ea typeface="+mn-ea"/>
                <a:cs typeface="Caviar Dreams"/>
              </a:rPr>
              <a:t>DEVELOPMENT</a:t>
            </a:r>
          </a:p>
        </p:txBody>
      </p:sp>
      <p:pic>
        <p:nvPicPr>
          <p:cNvPr id="13" name="Shape-1"/>
          <p:cNvPicPr/>
          <p:nvPr/>
        </p:nvPicPr>
        <p:blipFill rotWithShape="1">
          <a:blip r:embed="rId13"/>
          <a:stretch>
            <a:fillRect/>
          </a:stretch>
        </p:blipFill>
        <p:spPr>
          <a:xfrm>
            <a:off x="586338" y="301625"/>
            <a:ext cx="2475473" cy="778933"/>
          </a:xfrm>
          <a:prstGeom prst="rect">
            <a:avLst/>
          </a:prstGeom>
        </p:spPr>
      </p:pic>
      <p:sp>
        <p:nvSpPr>
          <p:cNvPr id="14" name="Body text copy"/>
          <p:cNvSpPr/>
          <p:nvPr/>
        </p:nvSpPr>
        <p:spPr>
          <a:xfrm>
            <a:off x="546122" y="372951"/>
            <a:ext cx="2482146" cy="616226"/>
          </a:xfrm>
          <a:prstGeom prst="rect">
            <a:avLst/>
          </a:prstGeom>
        </p:spPr>
        <p:txBody>
          <a:bodyPr spcFirstLastPara="0" anchor="t" tIns="58134" bIns="0" lIns="58134" rIns="58134"/>
          <a:lstStyle/>
          <a:p>
            <a:pPr algn="ctr" hangingPunct="0">
              <a:lnSpc>
                <a:spcPct val="100000"/>
              </a:lnSpc>
            </a:pPr>
            <a:r>
              <a:rPr sz="3296">
                <a:solidFill>
                  <a:srgbClr val="F8FAFB"/>
                </a:solidFill>
                <a:latin typeface="Economica"/>
                <a:ea typeface="+mn-ea"/>
                <a:cs typeface="Economica"/>
                <a:hlinkClick r:id="rId14"/>
              </a:rPr>
              <a:t>DASHBOARD</a:t>
            </a:r>
          </a:p>
        </p:txBody>
      </p:sp>
    </p:spTree>
    <p:extLst>
      <p:ext uri="{BB962C8B-B14F-4D97-AF65-F5344CB8AC3E}">
        <p14:creationId xmlns:p14="http://schemas.microsoft.com/office/powerpoint/2010/main" val="39300242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6D8D3"/>
        </a:solidFill>
        <a:effectLst/>
      </p:bgPr>
    </p:bg>
    <p:spTree>
      <p:nvGrpSpPr>
        <p:cNvPr id="1" name="Lesson 1 copy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334_Food_Wine"/>
          <p:cNvPicPr/>
          <p:nvPr/>
        </p:nvPicPr>
        <p:blipFill rotWithShape="1">
          <a:blip r:embed="rId3"/>
          <a:stretch>
            <a:fillRect/>
          </a:stretch>
        </p:blipFill>
        <p:spPr>
          <a:xfrm>
            <a:off x="3209925" y="152400"/>
            <a:ext cx="6455833" cy="6455833"/>
          </a:xfrm>
          <a:prstGeom prst="rect">
            <a:avLst/>
          </a:prstGeom>
        </p:spPr>
      </p:pic>
      <p:pic>
        <p:nvPicPr>
          <p:cNvPr id="3" name="Line-24"/>
          <p:cNvPicPr/>
          <p:nvPr/>
        </p:nvPicPr>
        <p:blipFill rotWithShape="1">
          <a:blip r:embed="rId4"/>
          <a:stretch>
            <a:fillRect/>
          </a:stretch>
        </p:blipFill>
        <p:spPr>
          <a:xfrm rot="5400000">
            <a:off x="-1525180" y="3657600"/>
            <a:ext cx="4993461" cy="133350"/>
          </a:xfrm>
          <a:prstGeom prst="rect">
            <a:avLst/>
          </a:prstGeom>
        </p:spPr>
      </p:pic>
      <p:pic>
        <p:nvPicPr>
          <p:cNvPr id="4" name="Advanced_circle1"/>
          <p:cNvPicPr/>
          <p:nvPr/>
        </p:nvPicPr>
        <p:blipFill rotWithShape="1">
          <a:blip r:embed="rId5"/>
          <a:stretch>
            <a:fillRect/>
          </a:stretch>
        </p:blipFill>
        <p:spPr>
          <a:xfrm>
            <a:off x="714375" y="1047750"/>
            <a:ext cx="514350" cy="514350"/>
          </a:xfrm>
          <a:prstGeom prst="rect">
            <a:avLst/>
          </a:prstGeom>
        </p:spPr>
      </p:pic>
      <p:pic>
        <p:nvPicPr>
          <p:cNvPr id="5" name="Advanced_circle1"/>
          <p:cNvPicPr/>
          <p:nvPr/>
        </p:nvPicPr>
        <p:blipFill rotWithShape="1">
          <a:blip r:embed="rId6"/>
          <a:stretch>
            <a:fillRect/>
          </a:stretch>
        </p:blipFill>
        <p:spPr>
          <a:xfrm>
            <a:off x="714375" y="2654300"/>
            <a:ext cx="514350" cy="514350"/>
          </a:xfrm>
          <a:prstGeom prst="rect">
            <a:avLst/>
          </a:prstGeom>
        </p:spPr>
      </p:pic>
      <p:pic>
        <p:nvPicPr>
          <p:cNvPr id="6" name="Advanced_circle1"/>
          <p:cNvPicPr/>
          <p:nvPr/>
        </p:nvPicPr>
        <p:blipFill rotWithShape="1">
          <a:blip r:embed="rId7"/>
          <a:stretch>
            <a:fillRect/>
          </a:stretch>
        </p:blipFill>
        <p:spPr>
          <a:xfrm>
            <a:off x="714375" y="5867400"/>
            <a:ext cx="514350" cy="514350"/>
          </a:xfrm>
          <a:prstGeom prst="rect">
            <a:avLst/>
          </a:prstGeom>
        </p:spPr>
      </p:pic>
      <p:pic>
        <p:nvPicPr>
          <p:cNvPr id="7" name="Advanced_circle1"/>
          <p:cNvPicPr/>
          <p:nvPr/>
        </p:nvPicPr>
        <p:blipFill rotWithShape="1">
          <a:blip r:embed="rId8"/>
          <a:stretch>
            <a:fillRect/>
          </a:stretch>
        </p:blipFill>
        <p:spPr>
          <a:xfrm>
            <a:off x="714375" y="4260850"/>
            <a:ext cx="514350" cy="514350"/>
          </a:xfrm>
          <a:prstGeom prst="rect">
            <a:avLst/>
          </a:prstGeom>
        </p:spPr>
      </p:pic>
      <p:pic>
        <p:nvPicPr>
          <p:cNvPr id="8" name="Advanced_circle1"/>
          <p:cNvPicPr/>
          <p:nvPr/>
        </p:nvPicPr>
        <p:blipFill rotWithShape="1">
          <a:blip r:embed="rId9"/>
          <a:stretch>
            <a:fillRect/>
          </a:stretch>
        </p:blipFill>
        <p:spPr>
          <a:xfrm>
            <a:off x="833438" y="2773363"/>
            <a:ext cx="276225" cy="276225"/>
          </a:xfrm>
          <a:prstGeom prst="rect">
            <a:avLst/>
          </a:prstGeom>
        </p:spPr>
      </p:pic>
      <p:pic>
        <p:nvPicPr>
          <p:cNvPr id="9" name="APIcall"/>
          <p:cNvPicPr/>
          <p:nvPr/>
        </p:nvPicPr>
        <p:blipFill rotWithShape="1">
          <a:blip r:embed="rId10"/>
          <a:stretch>
            <a:fillRect/>
          </a:stretch>
        </p:blipFill>
        <p:spPr>
          <a:xfrm>
            <a:off x="7450204" y="352425"/>
            <a:ext cx="5086350" cy="2047875"/>
          </a:xfrm>
          <a:prstGeom prst="rect">
            <a:avLst/>
          </a:prstGeom>
        </p:spPr>
      </p:pic>
      <p:pic>
        <p:nvPicPr>
          <p:cNvPr id="10" name="APIcall2"/>
          <p:cNvPicPr/>
          <p:nvPr/>
        </p:nvPicPr>
        <p:blipFill rotWithShape="1">
          <a:blip r:embed="rId11"/>
          <a:stretch>
            <a:fillRect/>
          </a:stretch>
        </p:blipFill>
        <p:spPr>
          <a:xfrm>
            <a:off x="6200775" y="2895600"/>
            <a:ext cx="6328701" cy="2900655"/>
          </a:xfrm>
          <a:prstGeom prst="rect">
            <a:avLst/>
          </a:prstGeom>
        </p:spPr>
      </p:pic>
      <p:pic>
        <p:nvPicPr>
          <p:cNvPr id="11" name="Shape-8"/>
          <p:cNvPicPr/>
          <p:nvPr/>
        </p:nvPicPr>
        <p:blipFill rotWithShape="1">
          <a:blip r:embed="rId12"/>
          <a:stretch>
            <a:fillRect/>
          </a:stretch>
        </p:blipFill>
        <p:spPr>
          <a:xfrm>
            <a:off x="1485900" y="361950"/>
            <a:ext cx="4294452" cy="4826496"/>
          </a:xfrm>
          <a:prstGeom prst="rect">
            <a:avLst/>
          </a:prstGeom>
        </p:spPr>
      </p:pic>
      <p:sp>
        <p:nvSpPr>
          <p:cNvPr id="12" name="Body text copy"/>
          <p:cNvSpPr/>
          <p:nvPr/>
        </p:nvSpPr>
        <p:spPr>
          <a:xfrm>
            <a:off x="1895574" y="585408"/>
            <a:ext cx="3405081" cy="552450"/>
          </a:xfrm>
          <a:prstGeom prst="rect">
            <a:avLst/>
          </a:prstGeom>
        </p:spPr>
        <p:txBody>
          <a:bodyPr spcFirstLastPara="0" anchor="t" tIns="0" bIns="0" lIns="95250" rIns="95250"/>
          <a:lstStyle/>
          <a:p>
            <a:pPr algn="ctr" hangingPunct="0">
              <a:lnSpc>
                <a:spcPct val="100000"/>
              </a:lnSpc>
            </a:pPr>
            <a:r>
              <a:rPr sz="3600" b="1">
                <a:solidFill>
                  <a:srgbClr val="141414"/>
                </a:solidFill>
                <a:latin typeface="Montserrat"/>
                <a:ea typeface="+mn-ea"/>
                <a:cs typeface="Montserrat"/>
              </a:rPr>
              <a:t>MAPPING</a:t>
            </a:r>
          </a:p>
        </p:txBody>
      </p:sp>
      <p:sp>
        <p:nvSpPr>
          <p:cNvPr id="13" name="Body text copy"/>
          <p:cNvSpPr/>
          <p:nvPr/>
        </p:nvSpPr>
        <p:spPr>
          <a:xfrm>
            <a:off x="1735518" y="1340910"/>
            <a:ext cx="3830717" cy="3788153"/>
          </a:xfrm>
          <a:prstGeom prst="rect">
            <a:avLst/>
          </a:prstGeom>
        </p:spPr>
        <p:txBody>
          <a:bodyPr spcFirstLastPara="0" anchor="t" tIns="106409" bIns="0" lIns="106409" rIns="106409"/>
          <a:lstStyle/>
          <a:p>
            <a:pPr algn="l" marL="228600" indent="-228600" hangingPunct="0">
              <a:lnSpc>
                <a:spcPct val="116667"/>
              </a:lnSpc>
              <a:buClr>
                <a:srgbClr val="434343"/>
              </a:buClr>
              <a:buFont typeface="Courier New" panose="020B0604020202020204" pitchFamily="34" charset="0"/>
              <a:buChar char="o"/>
            </a:pPr>
            <a:r>
              <a:rPr sz="2011" b="1">
                <a:solidFill>
                  <a:srgbClr val="434343"/>
                </a:solidFill>
                <a:latin typeface="Caviar Dreams"/>
                <a:ea typeface="+mn-ea"/>
                <a:cs typeface="Caviar Dreams"/>
              </a:rPr>
              <a:t>Manual collection of addresses for top 20 reasonably priced (&lt;$100) wines</a:t>
            </a:r>
          </a:p>
          <a:p>
            <a:pPr algn="l" marL="228600" indent="-228600" hangingPunct="0">
              <a:lnSpc>
                <a:spcPct val="116667"/>
              </a:lnSpc>
              <a:buClr>
                <a:srgbClr val="434343"/>
              </a:buClr>
              <a:buFont typeface="Courier New" panose="020B0604020202020204" pitchFamily="34" charset="0"/>
              <a:buChar char="o"/>
            </a:pPr>
            <a:r>
              <a:rPr sz="2011" b="1">
                <a:solidFill>
                  <a:srgbClr val="434343"/>
                </a:solidFill>
                <a:latin typeface="Caviar Dreams"/>
                <a:ea typeface="+mn-ea"/>
                <a:cs typeface="Caviar Dreams"/>
              </a:rPr>
              <a:t>Added applicable columns (address, lat, long)</a:t>
            </a:r>
          </a:p>
          <a:p>
            <a:pPr algn="l" marL="228600" indent="-228600" hangingPunct="0">
              <a:lnSpc>
                <a:spcPct val="116667"/>
              </a:lnSpc>
              <a:buClr>
                <a:srgbClr val="434343"/>
              </a:buClr>
              <a:buFont typeface="Courier New" panose="020B0604020202020204" pitchFamily="34" charset="0"/>
              <a:buChar char="o"/>
            </a:pPr>
            <a:r>
              <a:rPr sz="2011" b="1">
                <a:solidFill>
                  <a:srgbClr val="434343"/>
                </a:solidFill>
                <a:latin typeface="Caviar Dreams"/>
                <a:ea typeface="+mn-ea"/>
                <a:cs typeface="Caviar Dreams"/>
              </a:rPr>
              <a:t>Lat/Long API call</a:t>
            </a:r>
          </a:p>
          <a:p>
            <a:pPr algn="l" marL="228600" indent="-228600" hangingPunct="0">
              <a:lnSpc>
                <a:spcPct val="116667"/>
              </a:lnSpc>
              <a:buClr>
                <a:srgbClr val="434343"/>
              </a:buClr>
              <a:buFont typeface="Courier New" panose="020B0604020202020204" pitchFamily="34" charset="0"/>
              <a:buChar char="o"/>
            </a:pPr>
            <a:r>
              <a:rPr sz="2011" b="1">
                <a:solidFill>
                  <a:srgbClr val="434343"/>
                </a:solidFill>
                <a:latin typeface="Caviar Dreams"/>
                <a:ea typeface="+mn-ea"/>
                <a:cs typeface="Caviar Dreams"/>
              </a:rPr>
              <a:t>Export dataframe as csv and json</a:t>
            </a:r>
          </a:p>
        </p:txBody>
      </p:sp>
      <p:pic>
        <p:nvPicPr>
          <p:cNvPr id="14" name="Line-24"/>
          <p:cNvPicPr/>
          <p:nvPr/>
        </p:nvPicPr>
        <p:blipFill rotWithShape="1">
          <a:blip r:embed="rId13"/>
          <a:stretch>
            <a:fillRect/>
          </a:stretch>
        </p:blipFill>
        <p:spPr>
          <a:xfrm>
            <a:off x="2303506" y="1213220"/>
            <a:ext cx="2752429" cy="133868"/>
          </a:xfrm>
          <a:prstGeom prst="rect">
            <a:avLst/>
          </a:prstGeom>
        </p:spPr>
      </p:pic>
      <p:pic>
        <p:nvPicPr>
          <p:cNvPr id="15" name="53_Food_Grapes1"/>
          <p:cNvPicPr/>
          <p:nvPr/>
        </p:nvPicPr>
        <p:blipFill rotWithShape="1">
          <a:blip r:embed="rId14"/>
          <a:stretch>
            <a:fillRect/>
          </a:stretch>
        </p:blipFill>
        <p:spPr>
          <a:xfrm rot="5400000">
            <a:off x="3263743" y="4200525"/>
            <a:ext cx="1760791" cy="2934651"/>
          </a:xfrm>
          <a:prstGeom prst="rect">
            <a:avLst/>
          </a:prstGeom>
        </p:spPr>
      </p:pic>
      <p:pic>
        <p:nvPicPr>
          <p:cNvPr id="16" name="54_Food_Grapes2"/>
          <p:cNvPicPr/>
          <p:nvPr/>
        </p:nvPicPr>
        <p:blipFill rotWithShape="1">
          <a:blip r:embed="rId15"/>
          <a:stretch>
            <a:fillRect/>
          </a:stretch>
        </p:blipFill>
        <p:spPr>
          <a:xfrm>
            <a:off x="10506075" y="5305425"/>
            <a:ext cx="2147347" cy="1513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0242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Quote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apping"/>
          <p:cNvPicPr/>
          <p:nvPr/>
        </p:nvPicPr>
        <p:blipFill rotWithShape="1">
          <a:blip r:embed="rId3"/>
          <a:stretch>
            <a:fillRect/>
          </a:stretch>
        </p:blipFill>
        <p:spPr>
          <a:xfrm>
            <a:off x="6648450" y="1457325"/>
            <a:ext cx="6085417" cy="4243917"/>
          </a:xfrm>
          <a:prstGeom prst="rect">
            <a:avLst/>
          </a:prstGeom>
        </p:spPr>
      </p:pic>
      <p:pic>
        <p:nvPicPr>
          <p:cNvPr id="3" name="Shape-8"/>
          <p:cNvPicPr/>
          <p:nvPr/>
        </p:nvPicPr>
        <p:blipFill rotWithShape="1">
          <a:blip r:embed="rId4"/>
          <a:stretch>
            <a:fillRect/>
          </a:stretch>
        </p:blipFill>
        <p:spPr>
          <a:xfrm>
            <a:off x="1028700" y="-28791"/>
            <a:ext cx="5910924" cy="6141791"/>
          </a:xfrm>
          <a:prstGeom prst="rect">
            <a:avLst/>
          </a:prstGeom>
        </p:spPr>
      </p:pic>
      <p:sp>
        <p:nvSpPr>
          <p:cNvPr id="4" name="Body text copy"/>
          <p:cNvSpPr/>
          <p:nvPr/>
        </p:nvSpPr>
        <p:spPr>
          <a:xfrm>
            <a:off x="1175237" y="800100"/>
            <a:ext cx="4860660" cy="4305300"/>
          </a:xfrm>
          <a:prstGeom prst="rect">
            <a:avLst/>
          </a:prstGeom>
        </p:spPr>
        <p:txBody>
          <a:bodyPr spcFirstLastPara="0" anchor="t" tIns="95250" bIns="0" lIns="95250" rIns="95250"/>
          <a:lstStyle/>
          <a:p>
            <a:pPr algn="l" marL="228600" indent="-228600" hangingPunct="0">
              <a:lnSpc>
                <a:spcPct val="150000"/>
              </a:lnSpc>
              <a:buClr>
                <a:srgbClr val="434343"/>
              </a:buClr>
              <a:buFont typeface="Courier New" panose="020B0604020202020204" pitchFamily="34" charset="0"/>
              <a:buChar char="o"/>
            </a:pPr>
            <a:r>
              <a:rPr sz="1800">
                <a:solidFill>
                  <a:srgbClr val="434343"/>
                </a:solidFill>
                <a:latin typeface="Caviar Dreams"/>
                <a:ea typeface="+mn-ea"/>
                <a:cs typeface="Caviar Dreams"/>
              </a:rPr>
              <a:t>Utilize leaflet functionality to create map</a:t>
            </a:r>
          </a:p>
          <a:p>
            <a:pPr algn="l" marL="228600" indent="-228600" hangingPunct="0">
              <a:lnSpc>
                <a:spcPct val="150000"/>
              </a:lnSpc>
              <a:buClr>
                <a:srgbClr val="434343"/>
              </a:buClr>
              <a:buFont typeface="Courier New" panose="020B0604020202020204" pitchFamily="34" charset="0"/>
              <a:buChar char="o"/>
            </a:pPr>
            <a:r>
              <a:rPr sz="1800">
                <a:solidFill>
                  <a:srgbClr val="434343"/>
                </a:solidFill>
                <a:latin typeface="Caviar Dreams"/>
                <a:ea typeface="+mn-ea"/>
                <a:cs typeface="Caviar Dreams"/>
              </a:rPr>
              <a:t>Multiple tile layers: </a:t>
            </a:r>
          </a:p>
          <a:p>
            <a:pPr algn="l" marL="228600" indent="-228600" hangingPunct="0">
              <a:lnSpc>
                <a:spcPct val="150000"/>
              </a:lnSpc>
              <a:buClr>
                <a:srgbClr val="434343"/>
              </a:buClr>
              <a:buFont typeface="Courier New" panose="020B0604020202020204" pitchFamily="34" charset="0"/>
              <a:buChar char="o"/>
            </a:pPr>
            <a:r>
              <a:rPr sz="1800">
                <a:solidFill>
                  <a:srgbClr val="434343"/>
                </a:solidFill>
                <a:latin typeface="Caviar Dreams"/>
                <a:ea typeface="+mn-ea"/>
                <a:cs typeface="Caviar Dreams"/>
              </a:rPr>
              <a:t>Streets, satellite, dark</a:t>
            </a:r>
          </a:p>
          <a:p>
            <a:pPr algn="l" marL="228600" indent="-228600" hangingPunct="0">
              <a:lnSpc>
                <a:spcPct val="150000"/>
              </a:lnSpc>
              <a:buClr>
                <a:srgbClr val="434343"/>
              </a:buClr>
              <a:buFont typeface="Courier New" panose="020B0604020202020204" pitchFamily="34" charset="0"/>
              <a:buChar char="o"/>
            </a:pPr>
            <a:r>
              <a:rPr sz="1800">
                <a:solidFill>
                  <a:srgbClr val="434343"/>
                </a:solidFill>
                <a:latin typeface="Caviar Dreams"/>
                <a:ea typeface="+mn-ea"/>
                <a:cs typeface="Caviar Dreams"/>
              </a:rPr>
              <a:t>Multiple layer group to add interactivity/ searchability by wine quality</a:t>
            </a:r>
          </a:p>
          <a:p>
            <a:pPr algn="l" marL="228600" indent="-228600" hangingPunct="0">
              <a:lnSpc>
                <a:spcPct val="150000"/>
              </a:lnSpc>
              <a:buClr>
                <a:srgbClr val="434343"/>
              </a:buClr>
              <a:buFont typeface="Courier New" panose="020B0604020202020204" pitchFamily="34" charset="0"/>
              <a:buChar char="o"/>
            </a:pPr>
            <a:r>
              <a:rPr sz="1800">
                <a:solidFill>
                  <a:srgbClr val="434343"/>
                </a:solidFill>
                <a:latin typeface="Caviar Dreams"/>
                <a:ea typeface="+mn-ea"/>
                <a:cs typeface="Caviar Dreams"/>
              </a:rPr>
              <a:t>To be added: </a:t>
            </a:r>
          </a:p>
          <a:p>
            <a:pPr algn="l" marL="228600" indent="-228600" hangingPunct="0">
              <a:lnSpc>
                <a:spcPct val="150000"/>
              </a:lnSpc>
              <a:buClr>
                <a:srgbClr val="434343"/>
              </a:buClr>
              <a:buFont typeface="Courier New" panose="020B0604020202020204" pitchFamily="34" charset="0"/>
              <a:buChar char="o"/>
            </a:pPr>
            <a:r>
              <a:rPr sz="1800">
                <a:solidFill>
                  <a:srgbClr val="434343"/>
                </a:solidFill>
                <a:latin typeface="Caviar Dreams"/>
                <a:ea typeface="+mn-ea"/>
                <a:cs typeface="Caviar Dreams"/>
              </a:rPr>
              <a:t>Markers with wine, winery, and related information</a:t>
            </a:r>
          </a:p>
        </p:txBody>
      </p:sp>
      <p:pic>
        <p:nvPicPr>
          <p:cNvPr id="5" name="Shape-1"/>
          <p:cNvPicPr/>
          <p:nvPr/>
        </p:nvPicPr>
        <p:blipFill rotWithShape="1">
          <a:blip r:embed="rId5"/>
          <a:stretch>
            <a:fillRect/>
          </a:stretch>
        </p:blipFill>
        <p:spPr>
          <a:xfrm>
            <a:off x="6419850" y="885825"/>
            <a:ext cx="5753100" cy="5753100"/>
          </a:xfrm>
          <a:prstGeom prst="rect">
            <a:avLst/>
          </a:prstGeom>
        </p:spPr>
      </p:pic>
      <p:pic>
        <p:nvPicPr>
          <p:cNvPr id="6" name="65_Food_Grape5"/>
          <p:cNvPicPr/>
          <p:nvPr/>
        </p:nvPicPr>
        <p:blipFill rotWithShape="1">
          <a:blip r:embed="rId6"/>
          <a:stretch>
            <a:fillRect/>
          </a:stretch>
        </p:blipFill>
        <p:spPr>
          <a:xfrm rot="5400000">
            <a:off x="1444309" y="4906749"/>
            <a:ext cx="1565738" cy="2130256"/>
          </a:xfrm>
          <a:prstGeom prst="rect">
            <a:avLst/>
          </a:prstGeom>
        </p:spPr>
      </p:pic>
      <p:pic>
        <p:nvPicPr>
          <p:cNvPr id="7" name="333_Food_WineBottle"/>
          <p:cNvPicPr/>
          <p:nvPr/>
        </p:nvPicPr>
        <p:blipFill rotWithShape="1">
          <a:blip r:embed="rId7"/>
          <a:stretch>
            <a:fillRect/>
          </a:stretch>
        </p:blipFill>
        <p:spPr>
          <a:xfrm>
            <a:off x="1166102" y="4257675"/>
            <a:ext cx="743661" cy="2520884"/>
          </a:xfrm>
          <a:prstGeom prst="rect">
            <a:avLst/>
          </a:prstGeom>
        </p:spPr>
      </p:pic>
      <p:sp>
        <p:nvSpPr>
          <p:cNvPr id="8" name="Body text copy copy 1"/>
          <p:cNvSpPr/>
          <p:nvPr/>
        </p:nvSpPr>
        <p:spPr>
          <a:xfrm>
            <a:off x="1918782" y="152400"/>
            <a:ext cx="3405081" cy="552450"/>
          </a:xfrm>
          <a:prstGeom prst="rect">
            <a:avLst/>
          </a:prstGeom>
        </p:spPr>
        <p:txBody>
          <a:bodyPr spcFirstLastPara="0" anchor="t" tIns="0" bIns="0" lIns="95250" rIns="95250"/>
          <a:lstStyle/>
          <a:p>
            <a:pPr algn="ctr" hangingPunct="0">
              <a:lnSpc>
                <a:spcPct val="100000"/>
              </a:lnSpc>
            </a:pPr>
            <a:r>
              <a:rPr sz="3600" b="1">
                <a:solidFill>
                  <a:srgbClr val="141414"/>
                </a:solidFill>
                <a:latin typeface="Montserrat"/>
                <a:ea typeface="+mn-ea"/>
                <a:cs typeface="Montserrat"/>
              </a:rPr>
              <a:t>MAPPING</a:t>
            </a:r>
          </a:p>
        </p:txBody>
      </p:sp>
      <p:pic>
        <p:nvPicPr>
          <p:cNvPr id="9" name="Line-24"/>
          <p:cNvPicPr/>
          <p:nvPr/>
        </p:nvPicPr>
        <p:blipFill rotWithShape="1">
          <a:blip r:embed="rId8"/>
          <a:stretch>
            <a:fillRect/>
          </a:stretch>
        </p:blipFill>
        <p:spPr>
          <a:xfrm>
            <a:off x="2303506" y="670554"/>
            <a:ext cx="2752429" cy="123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0242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Lesson 1 copy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ody text copy"/>
          <p:cNvSpPr/>
          <p:nvPr/>
        </p:nvSpPr>
        <p:spPr>
          <a:xfrm>
            <a:off x="584311" y="447675"/>
            <a:ext cx="11916833" cy="762000"/>
          </a:xfrm>
          <a:prstGeom prst="rect">
            <a:avLst/>
          </a:prstGeom>
          <a:ln w="38100" cmpd="sng">
            <a:solidFill>
              <a:srgbClr val="EB5E55"/>
            </a:solidFill>
          </a:ln>
        </p:spPr>
        <p:txBody>
          <a:bodyPr spcFirstLastPara="0" anchor="t" tIns="0" bIns="0" lIns="95250" rIns="95250"/>
          <a:lstStyle/>
          <a:p>
            <a:pPr algn="ctr" hangingPunct="0">
              <a:lnSpc>
                <a:spcPct val="100000"/>
              </a:lnSpc>
            </a:pPr>
            <a:r>
              <a:rPr sz="4500" b="1">
                <a:solidFill>
                  <a:srgbClr val="141414"/>
                </a:solidFill>
                <a:latin typeface="Montserrat"/>
                <a:ea typeface="+mn-ea"/>
                <a:cs typeface="Montserrat"/>
              </a:rPr>
              <a:t>Machine Learning Model Development</a:t>
            </a:r>
          </a:p>
        </p:txBody>
      </p:sp>
      <p:pic>
        <p:nvPicPr>
          <p:cNvPr id="3" name="Shape-8"/>
          <p:cNvPicPr/>
          <p:nvPr/>
        </p:nvPicPr>
        <p:blipFill rotWithShape="1">
          <a:blip r:embed="rId4"/>
          <a:stretch>
            <a:fillRect/>
          </a:stretch>
        </p:blipFill>
        <p:spPr>
          <a:xfrm>
            <a:off x="2952882" y="1763183"/>
            <a:ext cx="10107976" cy="932392"/>
          </a:xfrm>
          <a:prstGeom prst="rect">
            <a:avLst/>
          </a:prstGeom>
        </p:spPr>
      </p:pic>
      <p:pic>
        <p:nvPicPr>
          <p:cNvPr id="4" name="StrokeCircle"/>
          <p:cNvPicPr/>
          <p:nvPr/>
        </p:nvPicPr>
        <p:blipFill rotWithShape="1">
          <a:blip r:embed="rId5"/>
          <a:stretch>
            <a:fillRect/>
          </a:stretch>
        </p:blipFill>
        <p:spPr>
          <a:xfrm>
            <a:off x="2458160" y="1750584"/>
            <a:ext cx="990600" cy="990600"/>
          </a:xfrm>
          <a:prstGeom prst="rect">
            <a:avLst/>
          </a:prstGeom>
        </p:spPr>
      </p:pic>
      <p:sp>
        <p:nvSpPr>
          <p:cNvPr id="5" name="Title"/>
          <p:cNvSpPr/>
          <p:nvPr/>
        </p:nvSpPr>
        <p:spPr>
          <a:xfrm>
            <a:off x="2676525" y="1914525"/>
            <a:ext cx="514350" cy="685800"/>
          </a:xfrm>
          <a:prstGeom prst="rect">
            <a:avLst/>
          </a:prstGeom>
        </p:spPr>
        <p:txBody>
          <a:bodyPr spcFirstLastPara="0" anchor="t" tIns="0" bIns="0" lIns="95250" rIns="95250"/>
          <a:lstStyle/>
          <a:p>
            <a:pPr algn="ctr" hangingPunct="0">
              <a:lnSpc>
                <a:spcPct val="100000"/>
              </a:lnSpc>
            </a:pPr>
            <a:r>
              <a:rPr sz="4500">
                <a:solidFill>
                  <a:srgbClr val="141414"/>
                </a:solidFill>
                <a:latin typeface="Montserrat"/>
                <a:ea typeface="+mn-ea"/>
                <a:cs typeface="Montserrat"/>
              </a:rPr>
              <a:t>1</a:t>
            </a:r>
          </a:p>
        </p:txBody>
      </p:sp>
      <p:sp>
        <p:nvSpPr>
          <p:cNvPr id="6" name="Body text copy"/>
          <p:cNvSpPr/>
          <p:nvPr/>
        </p:nvSpPr>
        <p:spPr>
          <a:xfrm>
            <a:off x="3609975" y="1914525"/>
            <a:ext cx="7620000" cy="647700"/>
          </a:xfrm>
          <a:prstGeom prst="rect">
            <a:avLst/>
          </a:prstGeom>
        </p:spPr>
        <p:txBody>
          <a:bodyPr spcFirstLastPara="0" anchor="t" tIns="95250" bIns="0" lIns="95250" rIns="95250"/>
          <a:lstStyle/>
          <a:p>
            <a:pPr algn="l" hangingPunct="0">
              <a:lnSpc>
                <a:spcPct val="116667"/>
              </a:lnSpc>
            </a:pPr>
            <a:r>
              <a:rPr sz="2550" b="1">
                <a:solidFill>
                  <a:srgbClr val="434343"/>
                </a:solidFill>
                <a:latin typeface="Caviar Dreams"/>
                <a:ea typeface="+mn-ea"/>
                <a:cs typeface="Caviar Dreams"/>
              </a:rPr>
              <a:t>Build multiple ML models to test</a:t>
            </a:r>
          </a:p>
        </p:txBody>
      </p:sp>
      <p:sp>
        <p:nvSpPr>
          <p:cNvPr id="7" name="text 5"/>
          <p:cNvSpPr/>
          <p:nvPr/>
        </p:nvSpPr>
        <p:spPr>
          <a:xfrm>
            <a:off x="3198803" y="2771775"/>
            <a:ext cx="6677495" cy="1371600"/>
          </a:xfrm>
          <a:prstGeom prst="rect">
            <a:avLst/>
          </a:prstGeom>
        </p:spPr>
        <p:txBody>
          <a:bodyPr spcFirstLastPara="0" anchor="t" tIns="0" bIns="0" lIns="95250" rIns="95250"/>
          <a:lstStyle/>
          <a:p>
            <a:pPr algn="l" marL="228600" indent="-228600" hangingPunct="0">
              <a:lnSpc>
                <a:spcPct val="100000"/>
              </a:lnSpc>
              <a:buClr>
                <a:srgbClr val="141414"/>
              </a:buClr>
              <a:buFont typeface="Courier New" panose="020B0604020202020204" pitchFamily="34" charset="0"/>
              <a:buChar char="o"/>
            </a:pPr>
            <a:r>
              <a:rPr sz="1800">
                <a:solidFill>
                  <a:srgbClr val="141414"/>
                </a:solidFill>
                <a:latin typeface="Caviar Dreams"/>
                <a:ea typeface="+mn-ea"/>
                <a:cs typeface="Caviar Dreams"/>
              </a:rPr>
              <a:t>Random Forest Classifier Model</a:t>
            </a:r>
          </a:p>
          <a:p>
            <a:pPr algn="l" marL="228600" indent="-228600" hangingPunct="0">
              <a:lnSpc>
                <a:spcPct val="100000"/>
              </a:lnSpc>
              <a:buClr>
                <a:srgbClr val="141414"/>
              </a:buClr>
              <a:buFont typeface="Courier New" panose="020B0604020202020204" pitchFamily="34" charset="0"/>
              <a:buChar char="o"/>
            </a:pPr>
            <a:r>
              <a:rPr sz="1800">
                <a:solidFill>
                  <a:srgbClr val="141414"/>
                </a:solidFill>
                <a:latin typeface="Caviar Dreams"/>
                <a:ea typeface="+mn-ea"/>
                <a:cs typeface="Caviar Dreams"/>
              </a:rPr>
              <a:t>LASSO regression Model</a:t>
            </a:r>
          </a:p>
          <a:p>
            <a:pPr algn="l" marL="228600" indent="-228600" hangingPunct="0">
              <a:lnSpc>
                <a:spcPct val="100000"/>
              </a:lnSpc>
              <a:buClr>
                <a:srgbClr val="141414"/>
              </a:buClr>
              <a:buFont typeface="Courier New" panose="020B0604020202020204" pitchFamily="34" charset="0"/>
              <a:buChar char="o"/>
            </a:pPr>
            <a:r>
              <a:rPr sz="1800">
                <a:solidFill>
                  <a:srgbClr val="141414"/>
                </a:solidFill>
                <a:latin typeface="Caviar Dreams"/>
                <a:ea typeface="+mn-ea"/>
                <a:cs typeface="Caviar Dreams"/>
              </a:rPr>
              <a:t>Neural Network Optimization Model</a:t>
            </a:r>
          </a:p>
          <a:p>
            <a:pPr algn="l" marL="228600" indent="-228600" hangingPunct="0">
              <a:lnSpc>
                <a:spcPct val="100000"/>
              </a:lnSpc>
              <a:buClr>
                <a:srgbClr val="141414"/>
              </a:buClr>
              <a:buFont typeface="Courier New" panose="020B0604020202020204" pitchFamily="34" charset="0"/>
              <a:buChar char="o"/>
            </a:pPr>
            <a:r>
              <a:rPr sz="1800">
                <a:solidFill>
                  <a:srgbClr val="141414"/>
                </a:solidFill>
                <a:latin typeface="Caviar Dreams"/>
                <a:ea typeface="+mn-ea"/>
                <a:cs typeface="Caviar Dreams"/>
              </a:rPr>
              <a:t>Decision Tree Classifier</a:t>
            </a:r>
          </a:p>
          <a:p>
            <a:pPr algn="l" marL="228600" indent="-228600" hangingPunct="0">
              <a:lnSpc>
                <a:spcPct val="100000"/>
              </a:lnSpc>
              <a:buClr>
                <a:srgbClr val="141414"/>
              </a:buClr>
              <a:buFont typeface="Courier New" panose="020B0604020202020204" pitchFamily="34" charset="0"/>
              <a:buChar char="o"/>
            </a:pPr>
            <a:r>
              <a:rPr sz="1800">
                <a:solidFill>
                  <a:srgbClr val="141414"/>
                </a:solidFill>
                <a:latin typeface="Caviar Dreams"/>
                <a:ea typeface="+mn-ea"/>
                <a:cs typeface="Caviar Dreams"/>
              </a:rPr>
              <a:t>Logistic Regression Model</a:t>
            </a:r>
          </a:p>
        </p:txBody>
      </p:sp>
      <p:pic>
        <p:nvPicPr>
          <p:cNvPr id="8" name="Shape-8"/>
          <p:cNvPicPr/>
          <p:nvPr/>
        </p:nvPicPr>
        <p:blipFill rotWithShape="1">
          <a:blip r:embed="rId6"/>
          <a:stretch>
            <a:fillRect/>
          </a:stretch>
        </p:blipFill>
        <p:spPr>
          <a:xfrm>
            <a:off x="3079882" y="4409017"/>
            <a:ext cx="9965267" cy="941983"/>
          </a:xfrm>
          <a:prstGeom prst="rect">
            <a:avLst/>
          </a:prstGeom>
        </p:spPr>
      </p:pic>
      <p:pic>
        <p:nvPicPr>
          <p:cNvPr id="9" name="StrokeCircle"/>
          <p:cNvPicPr/>
          <p:nvPr/>
        </p:nvPicPr>
        <p:blipFill rotWithShape="1">
          <a:blip r:embed="rId7"/>
          <a:stretch>
            <a:fillRect/>
          </a:stretch>
        </p:blipFill>
        <p:spPr>
          <a:xfrm>
            <a:off x="2552700" y="4391025"/>
            <a:ext cx="990600" cy="990600"/>
          </a:xfrm>
          <a:prstGeom prst="rect">
            <a:avLst/>
          </a:prstGeom>
        </p:spPr>
      </p:pic>
      <p:sp>
        <p:nvSpPr>
          <p:cNvPr id="10" name="Title"/>
          <p:cNvSpPr/>
          <p:nvPr/>
        </p:nvSpPr>
        <p:spPr>
          <a:xfrm>
            <a:off x="2771065" y="4554965"/>
            <a:ext cx="514350" cy="685800"/>
          </a:xfrm>
          <a:prstGeom prst="rect">
            <a:avLst/>
          </a:prstGeom>
        </p:spPr>
        <p:txBody>
          <a:bodyPr spcFirstLastPara="0" anchor="t" tIns="0" bIns="0" lIns="95250" rIns="95250"/>
          <a:lstStyle/>
          <a:p>
            <a:pPr algn="ctr" hangingPunct="0">
              <a:lnSpc>
                <a:spcPct val="100000"/>
              </a:lnSpc>
            </a:pPr>
            <a:r>
              <a:rPr sz="4500">
                <a:solidFill>
                  <a:srgbClr val="141414"/>
                </a:solidFill>
                <a:latin typeface="Montserrat"/>
                <a:ea typeface="+mn-ea"/>
                <a:cs typeface="Montserrat"/>
              </a:rPr>
              <a:t>2</a:t>
            </a:r>
          </a:p>
        </p:txBody>
      </p:sp>
      <p:sp>
        <p:nvSpPr>
          <p:cNvPr id="11" name="Body text copy"/>
          <p:cNvSpPr/>
          <p:nvPr/>
        </p:nvSpPr>
        <p:spPr>
          <a:xfrm>
            <a:off x="3704515" y="4335890"/>
            <a:ext cx="9027367" cy="1095375"/>
          </a:xfrm>
          <a:prstGeom prst="rect">
            <a:avLst/>
          </a:prstGeom>
        </p:spPr>
        <p:txBody>
          <a:bodyPr spcFirstLastPara="0" anchor="t" tIns="95250" bIns="0" lIns="95250" rIns="95250"/>
          <a:lstStyle/>
          <a:p>
            <a:pPr algn="l" hangingPunct="0">
              <a:lnSpc>
                <a:spcPct val="116667"/>
              </a:lnSpc>
            </a:pPr>
            <a:r>
              <a:rPr sz="2550" b="1">
                <a:solidFill>
                  <a:srgbClr val="434343"/>
                </a:solidFill>
                <a:latin typeface="Caviar Dreams"/>
                <a:ea typeface="+mn-ea"/>
                <a:cs typeface="Caviar Dreams"/>
              </a:rPr>
              <a:t>Utilize variety of features to predict target value of points classification, i.e.:</a:t>
            </a:r>
          </a:p>
        </p:txBody>
      </p:sp>
      <p:sp>
        <p:nvSpPr>
          <p:cNvPr id="12" name="text 6"/>
          <p:cNvSpPr/>
          <p:nvPr/>
        </p:nvSpPr>
        <p:spPr>
          <a:xfrm>
            <a:off x="3709410" y="5353050"/>
            <a:ext cx="4704472" cy="1095375"/>
          </a:xfrm>
          <a:prstGeom prst="rect">
            <a:avLst/>
          </a:prstGeom>
        </p:spPr>
        <p:txBody>
          <a:bodyPr spcFirstLastPara="0" anchor="t" tIns="0" bIns="0" lIns="95250" rIns="95250"/>
          <a:lstStyle/>
          <a:p>
            <a:pPr algn="l" marL="228600" indent="-228600" hangingPunct="0">
              <a:lnSpc>
                <a:spcPct val="100000"/>
              </a:lnSpc>
              <a:buClr>
                <a:srgbClr val="FFFFFF"/>
              </a:buClr>
              <a:buFont typeface="Courier New" panose="020B0604020202020204" pitchFamily="34" charset="0"/>
              <a:buChar char="o"/>
            </a:pPr>
            <a:r>
              <a:rPr sz="1800">
                <a:solidFill>
                  <a:srgbClr val="FFFFFF"/>
                </a:solidFill>
                <a:latin typeface="Montserrat"/>
                <a:ea typeface="+mn-ea"/>
                <a:cs typeface="Montserrat"/>
              </a:rPr>
              <a:t>Price</a:t>
            </a:r>
          </a:p>
          <a:p>
            <a:pPr algn="l" marL="228600" indent="-228600" hangingPunct="0">
              <a:lnSpc>
                <a:spcPct val="100000"/>
              </a:lnSpc>
              <a:buClr>
                <a:srgbClr val="FFFFFF"/>
              </a:buClr>
              <a:buFont typeface="Courier New" panose="020B0604020202020204" pitchFamily="34" charset="0"/>
              <a:buChar char="o"/>
            </a:pPr>
            <a:r>
              <a:rPr sz="1800">
                <a:solidFill>
                  <a:srgbClr val="FFFFFF"/>
                </a:solidFill>
                <a:latin typeface="Montserrat"/>
                <a:ea typeface="+mn-ea"/>
                <a:cs typeface="Montserrat"/>
              </a:rPr>
              <a:t>Variety</a:t>
            </a:r>
          </a:p>
          <a:p>
            <a:pPr algn="l" marL="228600" indent="-228600" hangingPunct="0">
              <a:lnSpc>
                <a:spcPct val="100000"/>
              </a:lnSpc>
              <a:buClr>
                <a:srgbClr val="FFFFFF"/>
              </a:buClr>
              <a:buFont typeface="Courier New" panose="020B0604020202020204" pitchFamily="34" charset="0"/>
              <a:buChar char="o"/>
            </a:pPr>
            <a:r>
              <a:rPr sz="1800">
                <a:solidFill>
                  <a:srgbClr val="FFFFFF"/>
                </a:solidFill>
                <a:latin typeface="Montserrat"/>
                <a:ea typeface="+mn-ea"/>
                <a:cs typeface="Montserrat"/>
              </a:rPr>
              <a:t>Country</a:t>
            </a:r>
          </a:p>
          <a:p>
            <a:pPr algn="l" marL="228600" indent="-228600" hangingPunct="0">
              <a:lnSpc>
                <a:spcPct val="100000"/>
              </a:lnSpc>
              <a:buClr>
                <a:srgbClr val="FFFFFF"/>
              </a:buClr>
              <a:buFont typeface="Courier New" panose="020B0604020202020204" pitchFamily="34" charset="0"/>
              <a:buChar char="o"/>
            </a:pPr>
            <a:r>
              <a:rPr sz="1800">
                <a:solidFill>
                  <a:srgbClr val="FFFFFF"/>
                </a:solidFill>
                <a:latin typeface="Montserrat"/>
                <a:ea typeface="+mn-ea"/>
                <a:cs typeface="Montserrat"/>
              </a:rPr>
              <a:t>Descriptive</a:t>
            </a:r>
            <a:r>
              <a:rPr sz="1800">
                <a:solidFill>
                  <a:srgbClr val="FFFFFF"/>
                </a:solidFill>
                <a:latin typeface="Montserrat"/>
                <a:ea typeface="+mn-ea"/>
                <a:cs typeface="Montserrat"/>
              </a:rPr>
              <a:t> </a:t>
            </a:r>
            <a:r>
              <a:rPr sz="1800">
                <a:solidFill>
                  <a:srgbClr val="FFFFFF"/>
                </a:solidFill>
                <a:latin typeface="Montserrat"/>
                <a:ea typeface="+mn-ea"/>
                <a:cs typeface="Montserrat"/>
              </a:rPr>
              <a:t>Words</a:t>
            </a:r>
          </a:p>
        </p:txBody>
      </p:sp>
    </p:spTree>
    <p:extLst>
      <p:ext uri="{BB962C8B-B14F-4D97-AF65-F5344CB8AC3E}">
        <p14:creationId xmlns:p14="http://schemas.microsoft.com/office/powerpoint/2010/main" val="39300242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0</Words>
  <Application>Microsoft Office PowerPoint</Application>
  <PresentationFormat>Widescreen</PresentationFormat>
  <Paragraphs>0</Paragraphs>
  <Slides>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Office Theme</vt:lpstr>
      <vt:lpstr>Title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Visme Presentation</dc:title>
  <dc:creator>Visme</dc:creator>
  <cp:lastModifiedBy/>
  <cp:revision>5</cp:revision>
  <dcterms:created xsi:type="dcterms:W3CDTF">2022-06-06T01:01:51+00:00</dcterms:created>
  <dcterms:modified xsi:type="dcterms:W3CDTF">2022-06-06T01:01:51+00:00</dcterms:modified>
</cp:coreProperties>
</file>